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6.xml" ContentType="application/vnd.openxmlformats-officedocument.presentationml.notesSlide+xml"/>
  <Override PartName="/ppt/charts/chart3.xml" ContentType="application/vnd.openxmlformats-officedocument.drawingml.chart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4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rts/chart5.xml" ContentType="application/vnd.openxmlformats-officedocument.drawingml.chart+xml"/>
  <Override PartName="/ppt/notesSlides/notesSlide12.xml" ContentType="application/vnd.openxmlformats-officedocument.presentationml.notesSlide+xml"/>
  <Override PartName="/ppt/charts/chart6.xml" ContentType="application/vnd.openxmlformats-officedocument.drawingml.chart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rts/chart7.xml" ContentType="application/vnd.openxmlformats-officedocument.drawingml.chart+xml"/>
  <Override PartName="/ppt/notesSlides/notesSlide16.xml" ContentType="application/vnd.openxmlformats-officedocument.presentationml.notesSlide+xml"/>
  <Override PartName="/ppt/charts/chart8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3"/>
  </p:notesMasterIdLst>
  <p:sldIdLst>
    <p:sldId id="257" r:id="rId2"/>
    <p:sldId id="258" r:id="rId3"/>
    <p:sldId id="259" r:id="rId4"/>
    <p:sldId id="277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9144000" cy="6858000" type="screen4x3"/>
  <p:notesSz cx="6858000" cy="9144000"/>
  <p:embeddedFontLst>
    <p:embeddedFont>
      <p:font typeface="Consolas" panose="020B0609020204030204" pitchFamily="49" charset="0"/>
      <p:regular r:id="rId24"/>
      <p:bold r:id="rId25"/>
      <p:italic r:id="rId26"/>
      <p:boldItalic r:id="rId27"/>
    </p:embeddedFont>
    <p:embeddedFont>
      <p:font typeface="Roboto" panose="02000000000000000000" pitchFamily="2" charset="0"/>
      <p:regular r:id="rId28"/>
      <p:bold r:id="rId29"/>
      <p:italic r:id="rId30"/>
      <p:bold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2" roundtripDataSignature="AMtx7mgzayRztYOjBJHv9tbJFkSN5RawT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08BC02A-35A7-44FB-AB7D-FC8D3406C019}">
  <a:tblStyle styleId="{E08BC02A-35A7-44FB-AB7D-FC8D3406C019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CF4"/>
          </a:solidFill>
        </a:fill>
      </a:tcStyle>
    </a:wholeTbl>
    <a:band1H>
      <a:tcTxStyle/>
      <a:tcStyle>
        <a:tcBdr/>
        <a:fill>
          <a:solidFill>
            <a:srgbClr val="CFD7E7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FD7E7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1666" y="12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customschemas.google.com/relationships/presentationmetadata" Target="meta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.xlsx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5.xlsx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6.xlsx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1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cap="none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7397587562617081"/>
          <c:y val="0.15220499781277341"/>
          <c:w val="0.75262544912996754"/>
          <c:h val="0.75004019028871394"/>
        </c:manualLayout>
      </c:layout>
      <c:barChart>
        <c:barDir val="bar"/>
        <c:grouping val="clustered"/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API Calls/Min (Max)</c:v>
                </c:pt>
              </c:strCache>
            </c:strRef>
          </c:tx>
          <c:invertIfNegative val="1"/>
          <c:dPt>
            <c:idx val="0"/>
            <c:invertIfNegative val="1"/>
            <c:bubble3D val="0"/>
            <c:spPr>
              <a:noFill/>
              <a:ln w="9525" cap="flat" cmpd="sng" algn="ctr">
                <a:solidFill>
                  <a:schemeClr val="accent1"/>
                </a:solidFill>
                <a:miter lim="800000"/>
              </a:ln>
              <a:effectLst>
                <a:glow rad="63500">
                  <a:schemeClr val="accent1">
                    <a:satMod val="175000"/>
                    <a:alpha val="25000"/>
                  </a:schemeClr>
                </a:glow>
              </a:effectLst>
            </c:spPr>
            <c:extLst>
              <c:ext xmlns:c16="http://schemas.microsoft.com/office/drawing/2014/chart" uri="{C3380CC4-5D6E-409C-BE32-E72D297353CC}">
                <c16:uniqueId val="{00000001-3EB6-4D5C-9FEA-10C2016E2121}"/>
              </c:ext>
            </c:extLst>
          </c:dPt>
          <c:dPt>
            <c:idx val="1"/>
            <c:invertIfNegative val="1"/>
            <c:bubble3D val="0"/>
            <c:spPr>
              <a:noFill/>
              <a:ln w="9525" cap="flat" cmpd="sng" algn="ctr">
                <a:solidFill>
                  <a:schemeClr val="accent2"/>
                </a:solidFill>
                <a:miter lim="800000"/>
              </a:ln>
              <a:effectLst>
                <a:glow rad="63500">
                  <a:schemeClr val="accent2">
                    <a:satMod val="175000"/>
                    <a:alpha val="25000"/>
                  </a:schemeClr>
                </a:glow>
              </a:effectLst>
            </c:spPr>
            <c:extLst>
              <c:ext xmlns:c16="http://schemas.microsoft.com/office/drawing/2014/chart" uri="{C3380CC4-5D6E-409C-BE32-E72D297353CC}">
                <c16:uniqueId val="{00000003-3EB6-4D5C-9FEA-10C2016E2121}"/>
              </c:ext>
            </c:extLst>
          </c:dPt>
          <c:dPt>
            <c:idx val="2"/>
            <c:invertIfNegative val="1"/>
            <c:bubble3D val="0"/>
            <c:spPr>
              <a:noFill/>
              <a:ln w="9525" cap="flat" cmpd="sng" algn="ctr">
                <a:solidFill>
                  <a:schemeClr val="accent3"/>
                </a:solidFill>
                <a:miter lim="800000"/>
              </a:ln>
              <a:effectLst>
                <a:glow rad="63500">
                  <a:schemeClr val="accent3">
                    <a:satMod val="175000"/>
                    <a:alpha val="25000"/>
                  </a:schemeClr>
                </a:glow>
              </a:effectLst>
            </c:spPr>
            <c:extLst>
              <c:ext xmlns:c16="http://schemas.microsoft.com/office/drawing/2014/chart" uri="{C3380CC4-5D6E-409C-BE32-E72D297353CC}">
                <c16:uniqueId val="{00000005-3EB6-4D5C-9FEA-10C2016E2121}"/>
              </c:ext>
            </c:extLst>
          </c:dPt>
          <c:dPt>
            <c:idx val="3"/>
            <c:invertIfNegative val="1"/>
            <c:bubble3D val="0"/>
            <c:spPr>
              <a:noFill/>
              <a:ln w="9525" cap="flat" cmpd="sng" algn="ctr">
                <a:solidFill>
                  <a:schemeClr val="accent4"/>
                </a:solidFill>
                <a:miter lim="800000"/>
              </a:ln>
              <a:effectLst>
                <a:glow rad="63500">
                  <a:schemeClr val="accent4">
                    <a:satMod val="175000"/>
                    <a:alpha val="25000"/>
                  </a:schemeClr>
                </a:glow>
              </a:effectLst>
            </c:spPr>
            <c:extLst>
              <c:ext xmlns:c16="http://schemas.microsoft.com/office/drawing/2014/chart" uri="{C3380CC4-5D6E-409C-BE32-E72D297353CC}">
                <c16:uniqueId val="{00000007-3EB6-4D5C-9FEA-10C2016E2121}"/>
              </c:ext>
            </c:extLst>
          </c:dPt>
          <c:dPt>
            <c:idx val="4"/>
            <c:invertIfNegative val="1"/>
            <c:bubble3D val="0"/>
            <c:spPr>
              <a:noFill/>
              <a:ln w="9525" cap="flat" cmpd="sng" algn="ctr">
                <a:solidFill>
                  <a:schemeClr val="accent5"/>
                </a:solidFill>
                <a:miter lim="800000"/>
              </a:ln>
              <a:effectLst>
                <a:glow rad="63500">
                  <a:schemeClr val="accent5">
                    <a:satMod val="175000"/>
                    <a:alpha val="25000"/>
                  </a:schemeClr>
                </a:glow>
              </a:effectLst>
            </c:spPr>
            <c:extLst>
              <c:ext xmlns:c16="http://schemas.microsoft.com/office/drawing/2014/chart" uri="{C3380CC4-5D6E-409C-BE32-E72D297353CC}">
                <c16:uniqueId val="{00000009-3EB6-4D5C-9FEA-10C2016E2121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Sheet1!$A$2:$A$6</c:f>
              <c:strCache>
                <c:ptCount val="5"/>
                <c:pt idx="0">
                  <c:v>GPT-4</c:v>
                </c:pt>
                <c:pt idx="1">
                  <c:v>DALL-E 2</c:v>
                </c:pt>
                <c:pt idx="2">
                  <c:v>Whisper</c:v>
                </c:pt>
                <c:pt idx="3">
                  <c:v>TTS</c:v>
                </c:pt>
                <c:pt idx="4">
                  <c:v>Suno AI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10</c:v>
                </c:pt>
                <c:pt idx="1">
                  <c:v>3</c:v>
                </c:pt>
                <c:pt idx="2">
                  <c:v>8</c:v>
                </c:pt>
                <c:pt idx="3">
                  <c:v>5</c:v>
                </c:pt>
                <c:pt idx="4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3EB6-4D5C-9FEA-10C2016E2121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82"/>
        <c:overlap val="-50"/>
        <c:axId val="-2068027336"/>
        <c:axId val="-2113994440"/>
      </c:barChart>
      <c:catAx>
        <c:axId val="-2068027336"/>
        <c:scaling>
          <c:orientation val="minMax"/>
        </c:scaling>
        <c:delete val="0"/>
        <c:axPos val="l"/>
        <c:majorGridlines>
          <c:spPr>
            <a:ln w="9525" cap="flat" cmpd="sng" algn="ctr">
              <a:gradFill>
                <a:gsLst>
                  <a:gs pos="0">
                    <a:schemeClr val="dk1">
                      <a:lumMod val="65000"/>
                      <a:lumOff val="35000"/>
                    </a:schemeClr>
                  </a:gs>
                  <a:gs pos="100000">
                    <a:schemeClr val="dk1">
                      <a:lumMod val="75000"/>
                      <a:lumOff val="25000"/>
                    </a:schemeClr>
                  </a:gs>
                </a:gsLst>
                <a:lin ang="10800000" scaled="0"/>
              </a:gradFill>
              <a:round/>
            </a:ln>
            <a:effectLst/>
          </c:spPr>
        </c:majorGridlines>
        <c:numFmt formatCode="General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113994440"/>
        <c:crosses val="autoZero"/>
        <c:auto val="1"/>
        <c:lblAlgn val="ctr"/>
        <c:lblOffset val="100"/>
        <c:noMultiLvlLbl val="0"/>
      </c:catAx>
      <c:valAx>
        <c:axId val="-2113994440"/>
        <c:scaling>
          <c:orientation val="minMax"/>
          <c:max val="12"/>
        </c:scaling>
        <c:delete val="0"/>
        <c:axPos val="b"/>
        <c:majorGridlines>
          <c:spPr>
            <a:ln w="9525" cap="flat" cmpd="sng" algn="ctr">
              <a:gradFill>
                <a:gsLst>
                  <a:gs pos="0">
                    <a:schemeClr val="dk1">
                      <a:lumMod val="65000"/>
                      <a:lumOff val="35000"/>
                    </a:schemeClr>
                  </a:gs>
                  <a:gs pos="100000">
                    <a:schemeClr val="dk1">
                      <a:lumMod val="75000"/>
                      <a:lumOff val="25000"/>
                    </a:schemeClr>
                  </a:gs>
                </a:gsLst>
                <a:lin ang="108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06802733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7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1"/>
  </c:chart>
  <c:spPr>
    <a:solidFill>
      <a:schemeClr val="dk1">
        <a:lumMod val="75000"/>
        <a:lumOff val="25000"/>
      </a:schemeClr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1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Growth Metrics</c:v>
                </c:pt>
              </c:strCache>
            </c:strRef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Project Inception</c:v>
                </c:pt>
                <c:pt idx="1">
                  <c:v>First Release</c:v>
                </c:pt>
                <c:pt idx="2">
                  <c:v>GSoC</c:v>
                </c:pt>
                <c:pt idx="3">
                  <c:v>MCP Integration</c:v>
                </c:pt>
                <c:pt idx="4">
                  <c:v>Today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10</c:v>
                </c:pt>
                <c:pt idx="1">
                  <c:v>25</c:v>
                </c:pt>
                <c:pt idx="2">
                  <c:v>75</c:v>
                </c:pt>
                <c:pt idx="3">
                  <c:v>150</c:v>
                </c:pt>
                <c:pt idx="4">
                  <c:v>200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F9A-7347-85B0-A131D28E2F7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Contributors</c:v>
                </c:pt>
              </c:strCache>
            </c:strRef>
          </c:tx>
          <c:spPr>
            <a:ln w="34925" cap="rnd">
              <a:solidFill>
                <a:schemeClr val="accent2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Project Inception</c:v>
                </c:pt>
                <c:pt idx="1">
                  <c:v>First Release</c:v>
                </c:pt>
                <c:pt idx="2">
                  <c:v>GSoC</c:v>
                </c:pt>
                <c:pt idx="3">
                  <c:v>MCP Integration</c:v>
                </c:pt>
                <c:pt idx="4">
                  <c:v>Today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2</c:v>
                </c:pt>
                <c:pt idx="1">
                  <c:v>5</c:v>
                </c:pt>
                <c:pt idx="2">
                  <c:v>15</c:v>
                </c:pt>
                <c:pt idx="3">
                  <c:v>25</c:v>
                </c:pt>
                <c:pt idx="4">
                  <c:v>40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3F9A-7347-85B0-A131D28E2F75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Deployments</c:v>
                </c:pt>
              </c:strCache>
            </c:strRef>
          </c:tx>
          <c:spPr>
            <a:ln w="34925" cap="rnd">
              <a:solidFill>
                <a:schemeClr val="accent3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Project Inception</c:v>
                </c:pt>
                <c:pt idx="1">
                  <c:v>First Release</c:v>
                </c:pt>
                <c:pt idx="2">
                  <c:v>GSoC</c:v>
                </c:pt>
                <c:pt idx="3">
                  <c:v>MCP Integration</c:v>
                </c:pt>
                <c:pt idx="4">
                  <c:v>Today</c:v>
                </c:pt>
              </c:strCache>
            </c:strRef>
          </c:cat>
          <c:val>
            <c:numRef>
              <c:f>Sheet1!$D$2:$D$6</c:f>
              <c:numCache>
                <c:formatCode>General</c:formatCode>
                <c:ptCount val="5"/>
                <c:pt idx="0">
                  <c:v>0</c:v>
                </c:pt>
                <c:pt idx="1">
                  <c:v>3</c:v>
                </c:pt>
                <c:pt idx="2">
                  <c:v>10</c:v>
                </c:pt>
                <c:pt idx="3">
                  <c:v>30</c:v>
                </c:pt>
                <c:pt idx="4">
                  <c:v>50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3F9A-7347-85B0-A131D28E2F75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smooth val="0"/>
        <c:axId val="2118791784"/>
        <c:axId val="2140495176"/>
      </c:lineChart>
      <c:catAx>
        <c:axId val="2118791784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40495176"/>
        <c:crosses val="autoZero"/>
        <c:auto val="1"/>
        <c:lblAlgn val="ctr"/>
        <c:lblOffset val="100"/>
        <c:noMultiLvlLbl val="0"/>
      </c:catAx>
      <c:valAx>
        <c:axId val="21404951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1879178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1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bar"/>
        <c:grouping val="clustered"/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Processing Time</c:v>
                </c:pt>
              </c:strCache>
            </c:strRef>
          </c:tx>
          <c:spPr>
            <a:solidFill>
              <a:srgbClr val="4F81BD">
                <a:alpha val="84706"/>
              </a:srgb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1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Document Ingestion</c:v>
                </c:pt>
                <c:pt idx="1">
                  <c:v>Embedding Generation</c:v>
                </c:pt>
                <c:pt idx="2">
                  <c:v>Vector Storage</c:v>
                </c:pt>
                <c:pt idx="3">
                  <c:v>Query Processing</c:v>
                </c:pt>
                <c:pt idx="4">
                  <c:v>Context Assembly</c:v>
                </c:pt>
                <c:pt idx="5">
                  <c:v>Response Generation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4</c:v>
                </c:pt>
                <c:pt idx="1">
                  <c:v>5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</c:numCache>
            </c:numRef>
          </c:val>
          <c:extLst>
            <c:ext xmlns:c14="http://schemas.microsoft.com/office/drawing/2007/8/2/chart" uri="{6F2FDCE9-48DA-4B69-8628-5D25D57E5C99}">
              <c14:invertSolidFillFmt>
                <c14:spPr xmlns:c14="http://schemas.microsoft.com/office/drawing/2007/8/2/chart">
                  <a:solidFill>
                    <a:srgbClr val="FFFFFF"/>
                  </a:solidFill>
                  <a:ln w="9525" cap="flat" cmpd="sng" algn="ctr">
                    <a:solidFill>
                      <a:schemeClr val="lt1">
                        <a:alpha val="50000"/>
                      </a:schemeClr>
                    </a:solidFill>
                    <a:round/>
                  </a:ln>
                  <a:effectLst/>
                </c14:spPr>
              </c14:invertSolidFillFmt>
            </c:ext>
            <c:ext xmlns:c16="http://schemas.microsoft.com/office/drawing/2014/chart" uri="{C3380CC4-5D6E-409C-BE32-E72D297353CC}">
              <c16:uniqueId val="{00000000-B1D1-CB4C-A2F5-904A4399C3F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Complexity</c:v>
                </c:pt>
              </c:strCache>
            </c:strRef>
          </c:tx>
          <c:spPr>
            <a:solidFill>
              <a:srgbClr val="C0504D">
                <a:alpha val="84706"/>
              </a:srgb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1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Document Ingestion</c:v>
                </c:pt>
                <c:pt idx="1">
                  <c:v>Embedding Generation</c:v>
                </c:pt>
                <c:pt idx="2">
                  <c:v>Vector Storage</c:v>
                </c:pt>
                <c:pt idx="3">
                  <c:v>Query Processing</c:v>
                </c:pt>
                <c:pt idx="4">
                  <c:v>Context Assembly</c:v>
                </c:pt>
                <c:pt idx="5">
                  <c:v>Response Generation</c:v>
                </c:pt>
              </c:strCache>
            </c:strRef>
          </c:cat>
          <c:val>
            <c:numRef>
              <c:f>Sheet1!$C$2:$C$7</c:f>
              <c:numCache>
                <c:formatCode>General</c:formatCode>
                <c:ptCount val="6"/>
                <c:pt idx="0">
                  <c:v>3</c:v>
                </c:pt>
                <c:pt idx="1">
                  <c:v>4</c:v>
                </c:pt>
                <c:pt idx="2">
                  <c:v>3</c:v>
                </c:pt>
                <c:pt idx="3">
                  <c:v>5</c:v>
                </c:pt>
                <c:pt idx="4">
                  <c:v>4</c:v>
                </c:pt>
                <c:pt idx="5">
                  <c:v>5</c:v>
                </c:pt>
              </c:numCache>
            </c:numRef>
          </c:val>
          <c:extLst>
            <c:ext xmlns:c14="http://schemas.microsoft.com/office/drawing/2007/8/2/chart" uri="{6F2FDCE9-48DA-4B69-8628-5D25D57E5C99}">
              <c14:invertSolidFillFmt>
                <c14:spPr xmlns:c14="http://schemas.microsoft.com/office/drawing/2007/8/2/chart">
                  <a:solidFill>
                    <a:srgbClr val="FFFFFF"/>
                  </a:solidFill>
                  <a:ln w="9525" cap="flat" cmpd="sng" algn="ctr">
                    <a:solidFill>
                      <a:schemeClr val="lt1">
                        <a:alpha val="50000"/>
                      </a:schemeClr>
                    </a:solidFill>
                    <a:round/>
                  </a:ln>
                  <a:effectLst/>
                </c14:spPr>
              </c14:invertSolidFillFmt>
            </c:ext>
            <c:ext xmlns:c16="http://schemas.microsoft.com/office/drawing/2014/chart" uri="{C3380CC4-5D6E-409C-BE32-E72D297353CC}">
              <c16:uniqueId val="{00000001-B1D1-CB4C-A2F5-904A4399C3F7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65"/>
        <c:axId val="-2068027336"/>
        <c:axId val="-2113994440"/>
      </c:barChart>
      <c:catAx>
        <c:axId val="-2068027336"/>
        <c:scaling>
          <c:orientation val="minMax"/>
        </c:scaling>
        <c:delete val="0"/>
        <c:axPos val="l"/>
        <c:numFmt formatCode="General" sourceLinked="0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113994440"/>
        <c:crosses val="autoZero"/>
        <c:auto val="1"/>
        <c:lblAlgn val="ctr"/>
        <c:lblOffset val="100"/>
        <c:noMultiLvlLbl val="0"/>
      </c:catAx>
      <c:valAx>
        <c:axId val="-2113994440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06802733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1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1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cap="all" spc="5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Accuracy</c:v>
                </c:pt>
              </c:strCache>
            </c:strRef>
          </c:tx>
          <c:invertIfNegative val="1"/>
          <c:dPt>
            <c:idx val="0"/>
            <c:invertIfNegative val="1"/>
            <c:bubble3D val="0"/>
            <c:spPr>
              <a:gradFill flip="none" rotWithShape="1">
                <a:gsLst>
                  <a:gs pos="0">
                    <a:schemeClr val="accent1"/>
                  </a:gs>
                  <a:gs pos="75000">
                    <a:schemeClr val="accent1">
                      <a:lumMod val="60000"/>
                      <a:lumOff val="40000"/>
                    </a:schemeClr>
                  </a:gs>
                  <a:gs pos="51000">
                    <a:schemeClr val="accent1">
                      <a:alpha val="75000"/>
                    </a:schemeClr>
                  </a:gs>
                  <a:gs pos="100000">
                    <a:schemeClr val="accent1">
                      <a:lumMod val="20000"/>
                      <a:lumOff val="80000"/>
                      <a:alpha val="15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C28A-474B-969C-14162BC49A13}"/>
              </c:ext>
            </c:extLst>
          </c:dPt>
          <c:dPt>
            <c:idx val="1"/>
            <c:invertIfNegative val="1"/>
            <c:bubble3D val="0"/>
            <c:spPr>
              <a:gradFill flip="none" rotWithShape="1">
                <a:gsLst>
                  <a:gs pos="0">
                    <a:schemeClr val="accent2"/>
                  </a:gs>
                  <a:gs pos="75000">
                    <a:schemeClr val="accent2">
                      <a:lumMod val="60000"/>
                      <a:lumOff val="40000"/>
                    </a:schemeClr>
                  </a:gs>
                  <a:gs pos="51000">
                    <a:schemeClr val="accent2">
                      <a:alpha val="75000"/>
                    </a:schemeClr>
                  </a:gs>
                  <a:gs pos="100000">
                    <a:schemeClr val="accent2">
                      <a:lumMod val="20000"/>
                      <a:lumOff val="80000"/>
                      <a:alpha val="15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C28A-474B-969C-14162BC49A13}"/>
              </c:ext>
            </c:extLst>
          </c:dPt>
          <c:dPt>
            <c:idx val="2"/>
            <c:invertIfNegative val="1"/>
            <c:bubble3D val="0"/>
            <c:spPr>
              <a:gradFill flip="none" rotWithShape="1">
                <a:gsLst>
                  <a:gs pos="0">
                    <a:schemeClr val="accent3"/>
                  </a:gs>
                  <a:gs pos="75000">
                    <a:schemeClr val="accent3">
                      <a:lumMod val="60000"/>
                      <a:lumOff val="40000"/>
                    </a:schemeClr>
                  </a:gs>
                  <a:gs pos="51000">
                    <a:schemeClr val="accent3">
                      <a:alpha val="75000"/>
                    </a:schemeClr>
                  </a:gs>
                  <a:gs pos="100000">
                    <a:schemeClr val="accent3">
                      <a:lumMod val="20000"/>
                      <a:lumOff val="80000"/>
                      <a:alpha val="15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C28A-474B-969C-14162BC49A13}"/>
              </c:ext>
            </c:extLst>
          </c:dPt>
          <c:dPt>
            <c:idx val="3"/>
            <c:invertIfNegative val="1"/>
            <c:bubble3D val="0"/>
            <c:spPr>
              <a:gradFill flip="none" rotWithShape="1">
                <a:gsLst>
                  <a:gs pos="0">
                    <a:schemeClr val="accent4"/>
                  </a:gs>
                  <a:gs pos="75000">
                    <a:schemeClr val="accent4">
                      <a:lumMod val="60000"/>
                      <a:lumOff val="40000"/>
                    </a:schemeClr>
                  </a:gs>
                  <a:gs pos="51000">
                    <a:schemeClr val="accent4">
                      <a:alpha val="75000"/>
                    </a:schemeClr>
                  </a:gs>
                  <a:gs pos="100000">
                    <a:schemeClr val="accent4">
                      <a:lumMod val="20000"/>
                      <a:lumOff val="80000"/>
                      <a:alpha val="15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C28A-474B-969C-14162BC49A13}"/>
              </c:ext>
            </c:extLst>
          </c:dPt>
          <c:cat>
            <c:strRef>
              <c:f>Sheet1!$A$2:$A$5</c:f>
              <c:strCache>
                <c:ptCount val="4"/>
                <c:pt idx="0">
                  <c:v>Screenshot</c:v>
                </c:pt>
                <c:pt idx="1">
                  <c:v>Document</c:v>
                </c:pt>
                <c:pt idx="2">
                  <c:v>Photo</c:v>
                </c:pt>
                <c:pt idx="3">
                  <c:v>Diagram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92</c:v>
                </c:pt>
                <c:pt idx="1">
                  <c:v>88</c:v>
                </c:pt>
                <c:pt idx="2">
                  <c:v>85</c:v>
                </c:pt>
                <c:pt idx="3">
                  <c:v>90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6AA-B245-AB73-DC4ACE72669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26"/>
        <c:overlap val="-58"/>
        <c:axId val="-2068027336"/>
        <c:axId val="-2113994440"/>
      </c:barChart>
      <c:catAx>
        <c:axId val="-2068027336"/>
        <c:scaling>
          <c:orientation val="minMax"/>
        </c:scaling>
        <c:delete val="0"/>
        <c:axPos val="l"/>
        <c:numFmt formatCode="General" sourceLinked="0"/>
        <c:majorTickMark val="none"/>
        <c:minorTickMark val="none"/>
        <c:tickLblPos val="nextTo"/>
        <c:spPr>
          <a:noFill/>
          <a:ln w="19050" cap="flat" cmpd="sng" algn="ctr">
            <a:solidFill>
              <a:schemeClr val="tx1">
                <a:lumMod val="15000"/>
                <a:lumOff val="85000"/>
              </a:schemeClr>
            </a:solidFill>
            <a:round/>
            <a:headEnd type="none" w="sm" len="sm"/>
            <a:tailEnd type="none" w="sm" len="sm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113994440"/>
        <c:crosses val="autoZero"/>
        <c:auto val="1"/>
        <c:lblAlgn val="ctr"/>
        <c:lblOffset val="100"/>
        <c:noMultiLvlLbl val="0"/>
      </c:catAx>
      <c:valAx>
        <c:axId val="-2113994440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99000">
                    <a:schemeClr val="tx1">
                      <a:lumMod val="25000"/>
                      <a:lumOff val="75000"/>
                    </a:schemeClr>
                  </a:gs>
                  <a:gs pos="0">
                    <a:schemeClr val="tx1">
                      <a:lumMod val="15000"/>
                      <a:lumOff val="8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06802733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1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1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cap="all" spc="5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Processing Time by Stage (seconds)</a:t>
            </a:r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col"/>
        <c:grouping val="clustered"/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50-page PDF</c:v>
                </c:pt>
              </c:strCache>
            </c:strRef>
          </c:tx>
          <c:spPr>
            <a:gradFill flip="none" rotWithShape="1">
              <a:gsLst>
                <a:gs pos="0">
                  <a:schemeClr val="accent1"/>
                </a:gs>
                <a:gs pos="75000">
                  <a:schemeClr val="accent1">
                    <a:lumMod val="60000"/>
                    <a:lumOff val="40000"/>
                  </a:schemeClr>
                </a:gs>
                <a:gs pos="51000">
                  <a:schemeClr val="accent1">
                    <a:alpha val="75000"/>
                  </a:schemeClr>
                </a:gs>
                <a:gs pos="100000">
                  <a:schemeClr val="accent1">
                    <a:lumMod val="20000"/>
                    <a:lumOff val="80000"/>
                    <a:alpha val="15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1"/>
          <c:cat>
            <c:strRef>
              <c:f>Sheet1!$A$2:$A$6</c:f>
              <c:strCache>
                <c:ptCount val="5"/>
                <c:pt idx="0">
                  <c:v>Load</c:v>
                </c:pt>
                <c:pt idx="1">
                  <c:v>Chunk</c:v>
                </c:pt>
                <c:pt idx="2">
                  <c:v>Embed</c:v>
                </c:pt>
                <c:pt idx="3">
                  <c:v>Search</c:v>
                </c:pt>
                <c:pt idx="4">
                  <c:v>Summarize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0.5</c:v>
                </c:pt>
                <c:pt idx="1">
                  <c:v>0.6</c:v>
                </c:pt>
                <c:pt idx="2">
                  <c:v>0.8</c:v>
                </c:pt>
                <c:pt idx="3">
                  <c:v>0.6</c:v>
                </c:pt>
                <c:pt idx="4">
                  <c:v>0.5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915-154E-AC74-9E7C8D40BFC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500-page PDF</c:v>
                </c:pt>
              </c:strCache>
            </c:strRef>
          </c:tx>
          <c:spPr>
            <a:gradFill flip="none" rotWithShape="1">
              <a:gsLst>
                <a:gs pos="0">
                  <a:schemeClr val="accent2"/>
                </a:gs>
                <a:gs pos="75000">
                  <a:schemeClr val="accent2">
                    <a:lumMod val="60000"/>
                    <a:lumOff val="40000"/>
                  </a:schemeClr>
                </a:gs>
                <a:gs pos="51000">
                  <a:schemeClr val="accent2">
                    <a:alpha val="75000"/>
                  </a:schemeClr>
                </a:gs>
                <a:gs pos="100000">
                  <a:schemeClr val="accent2">
                    <a:lumMod val="20000"/>
                    <a:lumOff val="80000"/>
                    <a:alpha val="15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1"/>
          <c:cat>
            <c:strRef>
              <c:f>Sheet1!$A$2:$A$6</c:f>
              <c:strCache>
                <c:ptCount val="5"/>
                <c:pt idx="0">
                  <c:v>Load</c:v>
                </c:pt>
                <c:pt idx="1">
                  <c:v>Chunk</c:v>
                </c:pt>
                <c:pt idx="2">
                  <c:v>Embed</c:v>
                </c:pt>
                <c:pt idx="3">
                  <c:v>Search</c:v>
                </c:pt>
                <c:pt idx="4">
                  <c:v>Summarize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2.5</c:v>
                </c:pt>
                <c:pt idx="1">
                  <c:v>3</c:v>
                </c:pt>
                <c:pt idx="2">
                  <c:v>4</c:v>
                </c:pt>
                <c:pt idx="3">
                  <c:v>3</c:v>
                </c:pt>
                <c:pt idx="4">
                  <c:v>2.5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915-154E-AC74-9E7C8D40BFC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55"/>
        <c:overlap val="-70"/>
        <c:axId val="-2068027336"/>
        <c:axId val="-2113994440"/>
      </c:barChart>
      <c:catAx>
        <c:axId val="-2068027336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113994440"/>
        <c:crosses val="autoZero"/>
        <c:auto val="1"/>
        <c:lblAlgn val="ctr"/>
        <c:lblOffset val="100"/>
        <c:noMultiLvlLbl val="0"/>
      </c:catAx>
      <c:valAx>
        <c:axId val="-2113994440"/>
        <c:scaling>
          <c:orientation val="minMax"/>
        </c:scaling>
        <c:delete val="0"/>
        <c:axPos val="l"/>
        <c:majorGridlines>
          <c:spPr>
            <a:ln w="9525" cap="flat" cmpd="sng" algn="ctr">
              <a:gradFill>
                <a:gsLst>
                  <a:gs pos="100000">
                    <a:schemeClr val="tx1">
                      <a:lumMod val="5000"/>
                      <a:lumOff val="95000"/>
                    </a:schemeClr>
                  </a:gs>
                  <a:gs pos="0">
                    <a:schemeClr val="tx1">
                      <a:lumMod val="25000"/>
                      <a:lumOff val="7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06802733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1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1"/>
  <c:style val="2"/>
  <c:chart>
    <c:autoTitleDeleted val="0"/>
    <c:plotArea>
      <c:layout/>
      <c:barChart>
        <c:barDir val="bar"/>
        <c:grouping val="clustered"/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Scala</c:v>
                </c:pt>
              </c:strCache>
            </c:strRef>
          </c:tx>
          <c:spPr>
            <a:solidFill>
              <a:srgbClr val="3498DB"/>
            </a:solidFill>
          </c:spPr>
          <c:invertIfNegative val="1"/>
          <c:cat>
            <c:strRef>
              <c:f>Sheet1!$A$2:$A$6</c:f>
              <c:strCache>
                <c:ptCount val="5"/>
                <c:pt idx="0">
                  <c:v>Type Safety</c:v>
                </c:pt>
                <c:pt idx="1">
                  <c:v>Immutability</c:v>
                </c:pt>
                <c:pt idx="2">
                  <c:v>Concurrency</c:v>
                </c:pt>
                <c:pt idx="3">
                  <c:v>Performance</c:v>
                </c:pt>
                <c:pt idx="4">
                  <c:v>Error Handling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100</c:v>
                </c:pt>
                <c:pt idx="1">
                  <c:v>100</c:v>
                </c:pt>
                <c:pt idx="2">
                  <c:v>100</c:v>
                </c:pt>
                <c:pt idx="3">
                  <c:v>90</c:v>
                </c:pt>
                <c:pt idx="4">
                  <c:v>95</c:v>
                </c:pt>
              </c:numCache>
            </c:numRef>
          </c:val>
          <c:extLst>
            <c:ext xmlns:c14="http://schemas.microsoft.com/office/drawing/2007/8/2/chart" uri="{6F2FDCE9-48DA-4B69-8628-5D25D57E5C99}">
              <c14:invertSolidFillFmt>
                <c14:spPr xmlns:c14="http://schemas.microsoft.com/office/drawing/2007/8/2/chart">
                  <a:solidFill>
                    <a:srgbClr val="FFFFFF"/>
                  </a:solidFill>
                </c14:spPr>
              </c14:invertSolidFillFmt>
            </c:ext>
            <c:ext xmlns:c16="http://schemas.microsoft.com/office/drawing/2014/chart" uri="{C3380CC4-5D6E-409C-BE32-E72D297353CC}">
              <c16:uniqueId val="{00000000-3A42-5945-80D9-AFBED37C02B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Python</c:v>
                </c:pt>
              </c:strCache>
            </c:strRef>
          </c:tx>
          <c:spPr>
            <a:solidFill>
              <a:srgbClr val="E74C3C"/>
            </a:solidFill>
          </c:spPr>
          <c:invertIfNegative val="1"/>
          <c:cat>
            <c:strRef>
              <c:f>Sheet1!$A$2:$A$6</c:f>
              <c:strCache>
                <c:ptCount val="5"/>
                <c:pt idx="0">
                  <c:v>Type Safety</c:v>
                </c:pt>
                <c:pt idx="1">
                  <c:v>Immutability</c:v>
                </c:pt>
                <c:pt idx="2">
                  <c:v>Concurrency</c:v>
                </c:pt>
                <c:pt idx="3">
                  <c:v>Performance</c:v>
                </c:pt>
                <c:pt idx="4">
                  <c:v>Error Handling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60</c:v>
                </c:pt>
                <c:pt idx="1">
                  <c:v>70</c:v>
                </c:pt>
                <c:pt idx="2">
                  <c:v>65</c:v>
                </c:pt>
                <c:pt idx="3">
                  <c:v>50</c:v>
                </c:pt>
                <c:pt idx="4">
                  <c:v>75</c:v>
                </c:pt>
              </c:numCache>
            </c:numRef>
          </c:val>
          <c:extLst>
            <c:ext xmlns:c14="http://schemas.microsoft.com/office/drawing/2007/8/2/chart" uri="{6F2FDCE9-48DA-4B69-8628-5D25D57E5C99}">
              <c14:invertSolidFillFmt>
                <c14:spPr xmlns:c14="http://schemas.microsoft.com/office/drawing/2007/8/2/chart">
                  <a:solidFill>
                    <a:srgbClr val="FFFFFF"/>
                  </a:solidFill>
                </c14:spPr>
              </c14:invertSolidFillFmt>
            </c:ext>
            <c:ext xmlns:c16="http://schemas.microsoft.com/office/drawing/2014/chart" uri="{C3380CC4-5D6E-409C-BE32-E72D297353CC}">
              <c16:uniqueId val="{00000001-3A42-5945-80D9-AFBED37C02B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2068027336"/>
        <c:axId val="-2113994440"/>
      </c:barChart>
      <c:catAx>
        <c:axId val="-2068027336"/>
        <c:scaling>
          <c:orientation val="minMax"/>
        </c:scaling>
        <c:delete val="0"/>
        <c:axPos val="l"/>
        <c:numFmt formatCode="General" sourceLinked="0"/>
        <c:majorTickMark val="out"/>
        <c:minorTickMark val="none"/>
        <c:tickLblPos val="nextTo"/>
        <c:crossAx val="-2113994440"/>
        <c:crosses val="autoZero"/>
        <c:auto val="1"/>
        <c:lblAlgn val="ctr"/>
        <c:lblOffset val="100"/>
        <c:noMultiLvlLbl val="0"/>
      </c:catAx>
      <c:valAx>
        <c:axId val="-2113994440"/>
        <c:scaling>
          <c:orientation val="minMax"/>
        </c:scaling>
        <c:delete val="0"/>
        <c:axPos val="b"/>
        <c:majorGridlines/>
        <c:numFmt formatCode="General" sourceLinked="1"/>
        <c:majorTickMark val="out"/>
        <c:minorTickMark val="none"/>
        <c:tickLblPos val="nextTo"/>
        <c:crossAx val="-2068027336"/>
        <c:crosses val="autoZero"/>
        <c:crossBetween val="between"/>
      </c:valAx>
    </c:plotArea>
    <c:legend>
      <c:legendPos val="t"/>
      <c:overlay val="1"/>
      <c:txPr>
        <a:bodyPr/>
        <a:lstStyle/>
        <a:p>
          <a:pPr>
            <a:defRPr sz="1200"/>
          </a:pPr>
          <a:endParaRPr lang="en-US"/>
        </a:p>
      </c:txPr>
    </c:legend>
    <c:plotVisOnly val="1"/>
    <c:dispBlanksAs val="gap"/>
    <c:showDLblsOverMax val="1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1"/>
  <c:style val="2"/>
  <c:chart>
    <c:title>
      <c:overlay val="0"/>
    </c:title>
    <c:autoTitleDeleted val="0"/>
    <c:plotArea>
      <c:layout/>
      <c:barChart>
        <c:barDir val="bar"/>
        <c:grouping val="clustered"/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Capability Score</c:v>
                </c:pt>
              </c:strCache>
            </c:strRef>
          </c:tx>
          <c:spPr>
            <a:solidFill>
              <a:srgbClr val="2ECC71"/>
            </a:solidFill>
          </c:spPr>
          <c:invertIfNegative val="1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100" b="1"/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Sheet1!$A$2:$A$7</c:f>
              <c:strCache>
                <c:ptCount val="6"/>
                <c:pt idx="0">
                  <c:v>Multi-Provider</c:v>
                </c:pt>
                <c:pt idx="1">
                  <c:v>Observability</c:v>
                </c:pt>
                <c:pt idx="2">
                  <c:v>MCP Support</c:v>
                </c:pt>
                <c:pt idx="3">
                  <c:v>Error Handling</c:v>
                </c:pt>
                <c:pt idx="4">
                  <c:v>Rate Limiting</c:v>
                </c:pt>
                <c:pt idx="5">
                  <c:v>Caching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95</c:v>
                </c:pt>
                <c:pt idx="1">
                  <c:v>100</c:v>
                </c:pt>
                <c:pt idx="2">
                  <c:v>90</c:v>
                </c:pt>
                <c:pt idx="3">
                  <c:v>95</c:v>
                </c:pt>
                <c:pt idx="4">
                  <c:v>99.9</c:v>
                </c:pt>
                <c:pt idx="5">
                  <c:v>50</c:v>
                </c:pt>
              </c:numCache>
            </c:numRef>
          </c:val>
          <c:extLst>
            <c:ext xmlns:c14="http://schemas.microsoft.com/office/drawing/2007/8/2/chart" uri="{6F2FDCE9-48DA-4B69-8628-5D25D57E5C99}">
              <c14:invertSolidFillFmt>
                <c14:spPr xmlns:c14="http://schemas.microsoft.com/office/drawing/2007/8/2/chart">
                  <a:solidFill>
                    <a:srgbClr val="FFFFFF"/>
                  </a:solidFill>
                </c14:spPr>
              </c14:invertSolidFillFmt>
            </c:ext>
            <c:ext xmlns:c16="http://schemas.microsoft.com/office/drawing/2014/chart" uri="{C3380CC4-5D6E-409C-BE32-E72D297353CC}">
              <c16:uniqueId val="{00000000-8E66-BC4D-BC70-8AF4013FDBDF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50"/>
        <c:axId val="-2068027336"/>
        <c:axId val="-2113994440"/>
      </c:barChart>
      <c:catAx>
        <c:axId val="-2068027336"/>
        <c:scaling>
          <c:orientation val="minMax"/>
        </c:scaling>
        <c:delete val="0"/>
        <c:axPos val="l"/>
        <c:numFmt formatCode="General" sourceLinked="0"/>
        <c:majorTickMark val="out"/>
        <c:minorTickMark val="none"/>
        <c:tickLblPos val="nextTo"/>
        <c:crossAx val="-2113994440"/>
        <c:crosses val="autoZero"/>
        <c:auto val="1"/>
        <c:lblAlgn val="ctr"/>
        <c:lblOffset val="100"/>
        <c:noMultiLvlLbl val="0"/>
      </c:catAx>
      <c:valAx>
        <c:axId val="-2113994440"/>
        <c:scaling>
          <c:orientation val="minMax"/>
        </c:scaling>
        <c:delete val="0"/>
        <c:axPos val="b"/>
        <c:majorGridlines/>
        <c:numFmt formatCode="General" sourceLinked="1"/>
        <c:majorTickMark val="out"/>
        <c:minorTickMark val="none"/>
        <c:tickLblPos val="nextTo"/>
        <c:crossAx val="-2068027336"/>
        <c:crosses val="autoZero"/>
        <c:crossBetween val="between"/>
      </c:valAx>
    </c:plotArea>
    <c:legend>
      <c:legendPos val="b"/>
      <c:overlay val="1"/>
      <c:txPr>
        <a:bodyPr/>
        <a:lstStyle/>
        <a:p>
          <a:pPr>
            <a:defRPr sz="1200"/>
          </a:pPr>
          <a:endParaRPr lang="en-US"/>
        </a:p>
      </c:txPr>
    </c:legend>
    <c:plotVisOnly val="1"/>
    <c:dispBlanksAs val="gap"/>
    <c:showDLblsOverMax val="1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1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1" i="0" u="none" strike="noStrike" kern="1200" cap="none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Community Growth Metrics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cap="none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Current Numbers</c:v>
                </c:pt>
              </c:strCache>
            </c:strRef>
          </c:tx>
          <c:spPr>
            <a:noFill/>
            <a:ln w="9525" cap="flat" cmpd="sng" algn="ctr">
              <a:solidFill>
                <a:schemeClr val="accent1"/>
              </a:solidFill>
              <a:miter lim="800000"/>
            </a:ln>
            <a:effectLst>
              <a:glow rad="63500">
                <a:schemeClr val="accent1">
                  <a:satMod val="175000"/>
                  <a:alpha val="25000"/>
                </a:schemeClr>
              </a:glow>
            </a:effectLst>
          </c:spPr>
          <c:invertIfNegative val="1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50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GitHub Stars</c:v>
                </c:pt>
                <c:pt idx="1">
                  <c:v>Contributors</c:v>
                </c:pt>
                <c:pt idx="2">
                  <c:v>Discord Members</c:v>
                </c:pt>
                <c:pt idx="3">
                  <c:v>GSoC Students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5200</c:v>
                </c:pt>
                <c:pt idx="1">
                  <c:v>156</c:v>
                </c:pt>
                <c:pt idx="2">
                  <c:v>2300</c:v>
                </c:pt>
                <c:pt idx="3">
                  <c:v>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E91-DD46-BCE0-9A93BE52C06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Monthly Growth</c:v>
                </c:pt>
              </c:strCache>
            </c:strRef>
          </c:tx>
          <c:spPr>
            <a:noFill/>
            <a:ln w="9525" cap="flat" cmpd="sng" algn="ctr">
              <a:solidFill>
                <a:schemeClr val="accent2"/>
              </a:solidFill>
              <a:miter lim="800000"/>
            </a:ln>
            <a:effectLst>
              <a:glow rad="63500">
                <a:schemeClr val="accent2">
                  <a:satMod val="175000"/>
                  <a:alpha val="25000"/>
                </a:schemeClr>
              </a:glow>
            </a:effectLst>
          </c:spPr>
          <c:invertIfNegative val="1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50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GitHub Stars</c:v>
                </c:pt>
                <c:pt idx="1">
                  <c:v>Contributors</c:v>
                </c:pt>
                <c:pt idx="2">
                  <c:v>Discord Members</c:v>
                </c:pt>
                <c:pt idx="3">
                  <c:v>GSoC Students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780</c:v>
                </c:pt>
                <c:pt idx="1">
                  <c:v>23</c:v>
                </c:pt>
                <c:pt idx="2">
                  <c:v>450</c:v>
                </c:pt>
                <c:pt idx="3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E91-DD46-BCE0-9A93BE52C064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315"/>
        <c:overlap val="-40"/>
        <c:axId val="-2068027336"/>
        <c:axId val="-2113994440"/>
      </c:barChart>
      <c:catAx>
        <c:axId val="-2068027336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75000"/>
                      <a:lumOff val="25000"/>
                    </a:schemeClr>
                  </a:gs>
                  <a:gs pos="0">
                    <a:schemeClr val="dk1">
                      <a:lumMod val="65000"/>
                      <a:lumOff val="3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113994440"/>
        <c:crosses val="autoZero"/>
        <c:auto val="1"/>
        <c:lblAlgn val="ctr"/>
        <c:lblOffset val="100"/>
        <c:noMultiLvlLbl val="0"/>
      </c:catAx>
      <c:valAx>
        <c:axId val="-2113994440"/>
        <c:scaling>
          <c:orientation val="minMax"/>
        </c:scaling>
        <c:delete val="0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75000"/>
                      <a:lumOff val="25000"/>
                    </a:schemeClr>
                  </a:gs>
                  <a:gs pos="0">
                    <a:schemeClr val="dk1">
                      <a:lumMod val="65000"/>
                      <a:lumOff val="3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06802733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7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1"/>
  </c:chart>
  <c:spPr>
    <a:solidFill>
      <a:schemeClr val="dk1">
        <a:lumMod val="75000"/>
        <a:lumOff val="25000"/>
      </a:schemeClr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9">
  <cs:axisTitle>
    <cs:lnRef idx="0"/>
    <cs:fillRef idx="0"/>
    <cs:effectRef idx="0"/>
    <cs:fontRef idx="minor">
      <a:schemeClr val="lt1">
        <a:lumMod val="75000"/>
      </a:schemeClr>
    </cs:fontRef>
    <cs:defRPr sz="1197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>
        <a:lumMod val="75000"/>
      </a:schemeClr>
    </cs:fontRef>
    <cs:defRPr sz="1197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0">
              <a:schemeClr val="dk1">
                <a:lumMod val="65000"/>
                <a:lumOff val="35000"/>
              </a:schemeClr>
            </a:gs>
            <a:gs pos="100000">
              <a:schemeClr val="dk1">
                <a:lumMod val="75000"/>
                <a:lumOff val="25000"/>
              </a:schemeClr>
            </a:gs>
          </a:gsLst>
          <a:lin ang="10800000" scaled="0"/>
        </a:gradFill>
        <a:round/>
      </a:ln>
      <a:effectLst/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  <a:alpha val="25000"/>
              </a:schemeClr>
            </a:gs>
            <a:gs pos="0">
              <a:schemeClr val="dk1">
                <a:lumMod val="65000"/>
                <a:lumOff val="35000"/>
                <a:alpha val="25000"/>
              </a:schemeClr>
            </a:gs>
          </a:gsLst>
          <a:lin ang="5400000" scaled="0"/>
        </a:gra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862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34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23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9050" cap="flat" cmpd="sng" algn="ctr">
        <a:solidFill>
          <a:schemeClr val="tx1">
            <a:lumMod val="15000"/>
            <a:lumOff val="85000"/>
          </a:schemeClr>
        </a:solidFill>
        <a:round/>
        <a:headEnd type="none" w="sm" len="sm"/>
        <a:tailEnd type="none" w="sm" len="sm"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50000"/>
          <a:lumOff val="50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gradFill flip="none" rotWithShape="1">
        <a:gsLst>
          <a:gs pos="0">
            <a:schemeClr val="phClr"/>
          </a:gs>
          <a:gs pos="75000">
            <a:schemeClr val="phClr">
              <a:lumMod val="60000"/>
              <a:lumOff val="40000"/>
            </a:schemeClr>
          </a:gs>
          <a:gs pos="51000">
            <a:schemeClr val="phClr">
              <a:alpha val="75000"/>
            </a:schemeClr>
          </a:gs>
          <a:gs pos="100000">
            <a:schemeClr val="phClr">
              <a:lumMod val="20000"/>
              <a:lumOff val="80000"/>
              <a:alpha val="15000"/>
            </a:schemeClr>
          </a:gs>
        </a:gsLst>
        <a:lin ang="10800000" scaled="1"/>
        <a:tileRect/>
      </a:gra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gradFill flip="none" rotWithShape="1">
        <a:gsLst>
          <a:gs pos="0">
            <a:schemeClr val="phClr"/>
          </a:gs>
          <a:gs pos="75000">
            <a:schemeClr val="phClr">
              <a:lumMod val="60000"/>
              <a:lumOff val="40000"/>
            </a:schemeClr>
          </a:gs>
          <a:gs pos="51000">
            <a:schemeClr val="phClr">
              <a:alpha val="75000"/>
            </a:schemeClr>
          </a:gs>
          <a:gs pos="100000">
            <a:schemeClr val="phClr">
              <a:lumMod val="20000"/>
              <a:lumOff val="80000"/>
              <a:alpha val="15000"/>
            </a:schemeClr>
          </a:gs>
        </a:gsLst>
        <a:lin ang="10800000" scaled="1"/>
        <a:tileRect/>
      </a:gra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46000">
            <a:schemeClr val="phClr"/>
          </a:gs>
          <a:gs pos="100000">
            <a:schemeClr val="phClr">
              <a:lumMod val="20000"/>
              <a:lumOff val="80000"/>
              <a:alpha val="0"/>
            </a:schemeClr>
          </a:gs>
        </a:gsLst>
        <a:path path="circle">
          <a:fillToRect l="50000" t="-80000" r="50000" b="180000"/>
        </a:path>
      </a:gradFill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99000">
              <a:schemeClr val="tx1">
                <a:lumMod val="25000"/>
                <a:lumOff val="75000"/>
              </a:schemeClr>
            </a:gs>
            <a:gs pos="0">
              <a:schemeClr val="tx1">
                <a:lumMod val="15000"/>
                <a:lumOff val="85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tx1">
                <a:lumMod val="15000"/>
                <a:lumOff val="85000"/>
              </a:schemeClr>
            </a:gs>
            <a:gs pos="0">
              <a:schemeClr val="tx1">
                <a:lumMod val="5000"/>
                <a:lumOff val="95000"/>
              </a:schemeClr>
            </a:gs>
          </a:gsLst>
          <a:lin ang="5400000" scaled="0"/>
        </a:gra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  <a:headEnd type="none" w="sm" len="sm"/>
        <a:tailEnd type="none" w="sm" len="sm"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200" b="1" kern="1200" cap="all" spc="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13">
  <cs:axisTitle>
    <cs:lnRef idx="0"/>
    <cs:fillRef idx="0"/>
    <cs:effectRef idx="0"/>
    <cs:fontRef idx="minor">
      <a:schemeClr val="lt1">
        <a:lumMod val="75000"/>
      </a:schemeClr>
    </cs:fontRef>
    <cs:defRPr sz="1197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>
        <a:lumMod val="75000"/>
      </a:schemeClr>
    </cs:fontRef>
    <cs:defRPr sz="1197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</a:schemeClr>
            </a:gs>
            <a:gs pos="0">
              <a:schemeClr val="dk1">
                <a:lumMod val="65000"/>
                <a:lumOff val="35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  <a:alpha val="25000"/>
              </a:schemeClr>
            </a:gs>
            <a:gs pos="0">
              <a:schemeClr val="dk1">
                <a:lumMod val="65000"/>
                <a:lumOff val="35000"/>
                <a:alpha val="25000"/>
              </a:schemeClr>
            </a:gs>
          </a:gsLst>
          <a:lin ang="5400000" scaled="0"/>
        </a:gra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862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7465afc664_3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37465afc664_3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500063" y="0"/>
            <a:ext cx="40005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03" name="Google Shape;203;p10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Agents can call any tool you define. Here's a weather tool - the agent decides when to use it, executes it safely, and incorporates results. Next version of SZork will have inventory management tools!</a:t>
            </a:r>
            <a:endParaRPr/>
          </a:p>
        </p:txBody>
      </p:sp>
      <p:sp>
        <p:nvSpPr>
          <p:cNvPr id="204" name="Google Shape;204;p10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500063" y="0"/>
            <a:ext cx="40005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11" name="Google Shape;211;p11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Same agent pattern, different tools. Load a PDF, chunk it intelligently, search it semantically, summarize it. Build your own ChatPDF in Scala - with type safety and performance.</a:t>
            </a:r>
            <a:endParaRPr/>
          </a:p>
        </p:txBody>
      </p:sp>
      <p:sp>
        <p:nvSpPr>
          <p:cNvPr id="212" name="Google Shape;212;p11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500063" y="0"/>
            <a:ext cx="40005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7" name="Google Shape;227;p13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Why Scala for AI? Type safety catches errors at compile time. Immutability prevents state bugs. True concurrency for parallel API calls. This matters at scale - when you're processing thousands of requests.</a:t>
            </a:r>
            <a:endParaRPr/>
          </a:p>
        </p:txBody>
      </p:sp>
      <p:sp>
        <p:nvSpPr>
          <p:cNvPr id="228" name="Google Shape;228;p13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500063" y="0"/>
            <a:ext cx="40005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34" name="Google Shape;234;p14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Everything on this slide - we've demonstrated it today. This isn't theoretical. You can build all of this with LLM4S, right now, in production, with Scala's safety and performance.</a:t>
            </a:r>
            <a:endParaRPr/>
          </a:p>
        </p:txBody>
      </p:sp>
      <p:sp>
        <p:nvSpPr>
          <p:cNvPr id="235" name="Google Shape;235;p14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500063" y="0"/>
            <a:ext cx="40005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76" name="Google Shape;276;p15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This isn't a toy - it's battle-tested in production. Switch providers with one line. Full observability with Langfuse. MCP support for standardized tools. Graceful degradation when services fail.</a:t>
            </a:r>
            <a:endParaRPr/>
          </a:p>
        </p:txBody>
      </p:sp>
      <p:sp>
        <p:nvSpPr>
          <p:cNvPr id="277" name="Google Shape;277;p15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500063" y="0"/>
            <a:ext cx="40005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84" name="Google Shape;284;p16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Google Summer of Code transformed LLM4S. Students added embedding support, MCP integration - major features that make it enterprise-ready. Join our Discord - the community is incredibly active and helpful.</a:t>
            </a:r>
            <a:endParaRPr/>
          </a:p>
        </p:txBody>
      </p:sp>
      <p:sp>
        <p:nvSpPr>
          <p:cNvPr id="285" name="Google Shape;285;p16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92" name="Google Shape;292;p17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Getting started is this simple. Add one dependency, set your API key, write a few lines of Scala. Everything you saw today - SZork included - is open source. Star the repo if you like what you see!</a:t>
            </a:r>
            <a:endParaRPr/>
          </a:p>
        </p:txBody>
      </p:sp>
      <p:sp>
        <p:nvSpPr>
          <p:cNvPr id="293" name="Google Shape;293;p17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500063" y="0"/>
            <a:ext cx="40005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25" name="Google Shape;325;p18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You can build the cool stuff! Everything is open source. We're looking for contributors. Join our Discord. Star the repo. And remember - if you can write Scala, you can build amazing AI applications. Questions?</a:t>
            </a:r>
            <a:endParaRPr/>
          </a:p>
        </p:txBody>
      </p:sp>
      <p:sp>
        <p:nvSpPr>
          <p:cNvPr id="326" name="Google Shape;326;p18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37465afc664_3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37465afc664_3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500063" y="0"/>
            <a:ext cx="40005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01" name="Google Shape;101;p2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This is SZork - a fully AI-powered text adventure game. Everything you're about to see - the story, the images, the music - is generated in real-time by AI, orchestrated entirely through Scala and LLM4S.</a:t>
            </a:r>
            <a:endParaRPr/>
          </a:p>
        </p:txBody>
      </p:sp>
      <p:sp>
        <p:nvSpPr>
          <p:cNvPr id="102" name="Google Shape;102;p2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-500063" y="0"/>
            <a:ext cx="40005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44" name="Google Shape;344;p19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 have a few minutes for questions. We'll also be around after the talk - come find us if you want to dive deeper into anything we've shown today.</a:t>
            </a:r>
            <a:endParaRPr/>
          </a:p>
        </p:txBody>
      </p:sp>
      <p:sp>
        <p:nvSpPr>
          <p:cNvPr id="345" name="Google Shape;345;p19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500063" y="0"/>
            <a:ext cx="40005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[Open browser dev tools] Look at this - every aspect is powered by different AI services, all orchestrated through LLM4S. No Python, no JavaScript AI libraries - pure Scala managing this complex multi-modal experience.</a:t>
            </a:r>
            <a:endParaRPr/>
          </a:p>
        </p:txBody>
      </p:sp>
      <p:sp>
        <p:nvSpPr>
          <p:cNvPr id="114" name="Google Shape;114;p3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1" name="Google Shape;121;p4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We're both original founders of LLM4S. We built it because there was a gap, and Python wasn't cutting it for enterprise scale. Then something amazing happened with Google Summer of Code...</a:t>
            </a:r>
            <a:endParaRPr/>
          </a:p>
        </p:txBody>
      </p:sp>
      <p:sp>
        <p:nvSpPr>
          <p:cNvPr id="122" name="Google Shape;122;p4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500063" y="0"/>
            <a:ext cx="40005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6" name="Google Shape;146;p5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 started LLM4S to solve our own problems. Google Summer of Code transformed it - students added embedding support, MCP integration, and more. This isn't just our project anymore - it's a community effort.</a:t>
            </a:r>
            <a:endParaRPr/>
          </a:p>
        </p:txBody>
      </p:sp>
      <p:sp>
        <p:nvSpPr>
          <p:cNvPr id="147" name="Google Shape;147;p5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500063" y="0"/>
            <a:ext cx="40005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5" name="Google Shape;155;p6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Games are fun, but let's talk enterprise. RAG - Retrieval Augmented Generation - lets you query your own documents. Watch as we search through the LLM4S documentation itself...</a:t>
            </a:r>
            <a:endParaRPr/>
          </a:p>
        </p:txBody>
      </p:sp>
      <p:sp>
        <p:nvSpPr>
          <p:cNvPr id="156" name="Google Shape;156;p6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-500063" y="0"/>
            <a:ext cx="40005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63" name="Google Shape;163;p7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Watch this - we'll have AI generate a complete Scala tool. Notice the type safety - the AI respects Scala's type system. This isn't just code completion; it's understanding and generating idiomatic Scala.</a:t>
            </a:r>
            <a:endParaRPr/>
          </a:p>
        </p:txBody>
      </p:sp>
      <p:sp>
        <p:nvSpPr>
          <p:cNvPr id="164" name="Google Shape;164;p7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500063" y="0"/>
            <a:ext cx="40005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70" name="Google Shape;170;p8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It's not just about generating images - we can understand them too. Upload any screenshot and watch the AI describe it perfectly. This enables automated UI testing, accessibility tools, document processing...</a:t>
            </a:r>
            <a:endParaRPr/>
          </a:p>
        </p:txBody>
      </p:sp>
      <p:sp>
        <p:nvSpPr>
          <p:cNvPr id="171" name="Google Shape;171;p8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79" name="Google Shape;179;p9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Let's peek under the hood at how SZork's game agent works. Every conversation is immutable - we never mutate state. Tools are type-safe and composable. This is functional programming at its finest.</a:t>
            </a:r>
            <a:endParaRPr/>
          </a:p>
        </p:txBody>
      </p:sp>
      <p:sp>
        <p:nvSpPr>
          <p:cNvPr id="180" name="Google Shape;180;p9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" name="Google Shape;14;p2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30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3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3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3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1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31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3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3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3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2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23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23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5" name="Google Shape;25;p2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2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2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24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24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1" name="Google Shape;31;p2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2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2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2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2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25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8" name="Google Shape;38;p2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2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2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2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26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4" name="Google Shape;44;p26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5" name="Google Shape;45;p26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6" name="Google Shape;46;p26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7" name="Google Shape;47;p2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2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8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8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28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2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2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9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9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9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2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2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2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2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2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2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7465afc664_3_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g37465afc664_3_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8" name="Google Shape;98;g37465afc664_3_2" title="LondonScalaTalks_LLM4S_talk_2025_Banner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81000"/>
            <a:ext cx="9144000" cy="609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9"/>
          <p:cNvSpPr txBox="1"/>
          <p:nvPr/>
        </p:nvSpPr>
        <p:spPr>
          <a:xfrm>
            <a:off x="457200" y="457200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Agent Architecture</a:t>
            </a:r>
            <a:endParaRPr/>
          </a:p>
        </p:txBody>
      </p:sp>
      <p:cxnSp>
        <p:nvCxnSpPr>
          <p:cNvPr id="183" name="Google Shape;183;p9"/>
          <p:cNvCxnSpPr/>
          <p:nvPr/>
        </p:nvCxnSpPr>
        <p:spPr>
          <a:xfrm>
            <a:off x="1828800" y="1371600"/>
            <a:ext cx="0" cy="4114800"/>
          </a:xfrm>
          <a:prstGeom prst="straightConnector1">
            <a:avLst/>
          </a:prstGeom>
          <a:noFill/>
          <a:ln w="38100" cap="flat" cmpd="sng">
            <a:solidFill>
              <a:srgbClr val="3498DB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sp>
        <p:nvSpPr>
          <p:cNvPr id="184" name="Google Shape;184;p9"/>
          <p:cNvSpPr/>
          <p:nvPr/>
        </p:nvSpPr>
        <p:spPr>
          <a:xfrm>
            <a:off x="1691640" y="1691640"/>
            <a:ext cx="274320" cy="274320"/>
          </a:xfrm>
          <a:prstGeom prst="ellipse">
            <a:avLst/>
          </a:prstGeom>
          <a:solidFill>
            <a:srgbClr val="3498DB"/>
          </a:solidFill>
          <a:ln w="9525" cap="flat" cmpd="sng">
            <a:solidFill>
              <a:srgbClr val="2C3E5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Google Shape;185;p9"/>
          <p:cNvSpPr/>
          <p:nvPr/>
        </p:nvSpPr>
        <p:spPr>
          <a:xfrm>
            <a:off x="2286000" y="1600200"/>
            <a:ext cx="2286000" cy="731520"/>
          </a:xfrm>
          <a:prstGeom prst="roundRect">
            <a:avLst>
              <a:gd name="adj" fmla="val 16667"/>
            </a:avLst>
          </a:prstGeom>
          <a:solidFill>
            <a:srgbClr val="ECF0F1"/>
          </a:solidFill>
          <a:ln w="9525" cap="flat" cmpd="sng">
            <a:solidFill>
              <a:srgbClr val="2C3E5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Conversation</a:t>
            </a:r>
            <a:endParaRPr/>
          </a:p>
        </p:txBody>
      </p:sp>
      <p:sp>
        <p:nvSpPr>
          <p:cNvPr id="186" name="Google Shape;186;p9"/>
          <p:cNvSpPr txBox="1"/>
          <p:nvPr/>
        </p:nvSpPr>
        <p:spPr>
          <a:xfrm>
            <a:off x="4754880" y="1600200"/>
            <a:ext cx="2743200" cy="731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Message history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Immutable Seq[Message]</a:t>
            </a:r>
            <a:endParaRPr/>
          </a:p>
        </p:txBody>
      </p:sp>
      <p:sp>
        <p:nvSpPr>
          <p:cNvPr id="187" name="Google Shape;187;p9"/>
          <p:cNvSpPr/>
          <p:nvPr/>
        </p:nvSpPr>
        <p:spPr>
          <a:xfrm>
            <a:off x="1691640" y="2788920"/>
            <a:ext cx="274320" cy="274320"/>
          </a:xfrm>
          <a:prstGeom prst="ellipse">
            <a:avLst/>
          </a:prstGeom>
          <a:solidFill>
            <a:srgbClr val="3498DB"/>
          </a:solidFill>
          <a:ln w="9525" cap="flat" cmpd="sng">
            <a:solidFill>
              <a:srgbClr val="2C3E5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p9"/>
          <p:cNvSpPr/>
          <p:nvPr/>
        </p:nvSpPr>
        <p:spPr>
          <a:xfrm>
            <a:off x="2286000" y="2697480"/>
            <a:ext cx="2286000" cy="731520"/>
          </a:xfrm>
          <a:prstGeom prst="roundRect">
            <a:avLst>
              <a:gd name="adj" fmla="val 16667"/>
            </a:avLst>
          </a:prstGeom>
          <a:solidFill>
            <a:srgbClr val="ECF0F1"/>
          </a:solidFill>
          <a:ln w="9525" cap="flat" cmpd="sng">
            <a:solidFill>
              <a:srgbClr val="2C3E5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State Management</a:t>
            </a:r>
            <a:endParaRPr/>
          </a:p>
        </p:txBody>
      </p:sp>
      <p:sp>
        <p:nvSpPr>
          <p:cNvPr id="189" name="Google Shape;189;p9"/>
          <p:cNvSpPr txBox="1"/>
          <p:nvPr/>
        </p:nvSpPr>
        <p:spPr>
          <a:xfrm>
            <a:off x="4754880" y="2697480"/>
            <a:ext cx="2743200" cy="731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Agent state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Case classes</a:t>
            </a:r>
            <a:endParaRPr/>
          </a:p>
        </p:txBody>
      </p:sp>
      <p:sp>
        <p:nvSpPr>
          <p:cNvPr id="190" name="Google Shape;190;p9"/>
          <p:cNvSpPr/>
          <p:nvPr/>
        </p:nvSpPr>
        <p:spPr>
          <a:xfrm>
            <a:off x="1691640" y="3886200"/>
            <a:ext cx="274320" cy="274320"/>
          </a:xfrm>
          <a:prstGeom prst="ellipse">
            <a:avLst/>
          </a:prstGeom>
          <a:solidFill>
            <a:srgbClr val="3498DB"/>
          </a:solidFill>
          <a:ln w="9525" cap="flat" cmpd="sng">
            <a:solidFill>
              <a:srgbClr val="2C3E5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9"/>
          <p:cNvSpPr/>
          <p:nvPr/>
        </p:nvSpPr>
        <p:spPr>
          <a:xfrm>
            <a:off x="2286000" y="3794760"/>
            <a:ext cx="2286000" cy="731520"/>
          </a:xfrm>
          <a:prstGeom prst="roundRect">
            <a:avLst>
              <a:gd name="adj" fmla="val 16667"/>
            </a:avLst>
          </a:prstGeom>
          <a:solidFill>
            <a:srgbClr val="ECF0F1"/>
          </a:solidFill>
          <a:ln w="9525" cap="flat" cmpd="sng">
            <a:solidFill>
              <a:srgbClr val="2C3E5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Tool Registry</a:t>
            </a:r>
            <a:endParaRPr/>
          </a:p>
        </p:txBody>
      </p:sp>
      <p:sp>
        <p:nvSpPr>
          <p:cNvPr id="192" name="Google Shape;192;p9"/>
          <p:cNvSpPr txBox="1"/>
          <p:nvPr/>
        </p:nvSpPr>
        <p:spPr>
          <a:xfrm>
            <a:off x="4754880" y="3794760"/>
            <a:ext cx="2743200" cy="731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Available tools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Type-safe registry</a:t>
            </a:r>
            <a:endParaRPr/>
          </a:p>
        </p:txBody>
      </p:sp>
      <p:sp>
        <p:nvSpPr>
          <p:cNvPr id="193" name="Google Shape;193;p9"/>
          <p:cNvSpPr/>
          <p:nvPr/>
        </p:nvSpPr>
        <p:spPr>
          <a:xfrm>
            <a:off x="1691640" y="4983480"/>
            <a:ext cx="274320" cy="274320"/>
          </a:xfrm>
          <a:prstGeom prst="ellipse">
            <a:avLst/>
          </a:prstGeom>
          <a:solidFill>
            <a:srgbClr val="3498DB"/>
          </a:solidFill>
          <a:ln w="9525" cap="flat" cmpd="sng">
            <a:solidFill>
              <a:srgbClr val="2C3E5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p9"/>
          <p:cNvSpPr/>
          <p:nvPr/>
        </p:nvSpPr>
        <p:spPr>
          <a:xfrm>
            <a:off x="2286000" y="4892040"/>
            <a:ext cx="2286000" cy="731520"/>
          </a:xfrm>
          <a:prstGeom prst="roundRect">
            <a:avLst>
              <a:gd name="adj" fmla="val 16667"/>
            </a:avLst>
          </a:prstGeom>
          <a:solidFill>
            <a:srgbClr val="ECF0F1"/>
          </a:solidFill>
          <a:ln w="9525" cap="flat" cmpd="sng">
            <a:solidFill>
              <a:srgbClr val="2C3E5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Execution Loop</a:t>
            </a:r>
            <a:endParaRPr/>
          </a:p>
        </p:txBody>
      </p:sp>
      <p:sp>
        <p:nvSpPr>
          <p:cNvPr id="195" name="Google Shape;195;p9"/>
          <p:cNvSpPr txBox="1"/>
          <p:nvPr/>
        </p:nvSpPr>
        <p:spPr>
          <a:xfrm>
            <a:off x="4754880" y="4892040"/>
            <a:ext cx="2743200" cy="731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Orchestration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Tail-recursive</a:t>
            </a:r>
            <a:endParaRPr/>
          </a:p>
        </p:txBody>
      </p:sp>
      <p:sp>
        <p:nvSpPr>
          <p:cNvPr id="196" name="Google Shape;196;p9"/>
          <p:cNvSpPr/>
          <p:nvPr/>
        </p:nvSpPr>
        <p:spPr>
          <a:xfrm>
            <a:off x="7184925" y="2057900"/>
            <a:ext cx="1853100" cy="2645700"/>
          </a:xfrm>
          <a:prstGeom prst="rect">
            <a:avLst/>
          </a:prstGeom>
          <a:solidFill>
            <a:srgbClr val="2C3E50"/>
          </a:solidFill>
          <a:ln w="9525" cap="flat" cmpd="sng">
            <a:solidFill>
              <a:srgbClr val="3498DB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case class AgentState(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conversation: Conversation,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tools: ToolRegistry,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status: AgentStatus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/>
          </a:p>
        </p:txBody>
      </p:sp>
      <p:pic>
        <p:nvPicPr>
          <p:cNvPr id="197" name="Google Shape;197;p9" descr="placeholder_image_3_flat minimal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71600" y="169164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9" descr="placeholder_image_3_flat minimal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71600" y="278892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9" descr="placeholder_image_3_flat minimal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71600" y="38862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9" descr="placeholder_image_3_flat minimal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71600" y="4983480"/>
            <a:ext cx="228600" cy="22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3" name="Rectangle 212">
            <a:extLst>
              <a:ext uri="{FF2B5EF4-FFF2-40B4-BE49-F238E27FC236}">
                <a16:creationId xmlns:a16="http://schemas.microsoft.com/office/drawing/2014/main" id="{32AEEBC8-9D30-42EF-95F2-386C2653FB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" name="Google Shape;206;p10"/>
          <p:cNvSpPr txBox="1">
            <a:spLocks noGrp="1"/>
          </p:cNvSpPr>
          <p:nvPr>
            <p:ph type="title"/>
          </p:nvPr>
        </p:nvSpPr>
        <p:spPr>
          <a:xfrm>
            <a:off x="473202" y="502920"/>
            <a:ext cx="2564892" cy="1463040"/>
          </a:xfrm>
          <a:prstGeom prst="rect">
            <a:avLst/>
          </a:prstGeom>
        </p:spPr>
        <p:txBody>
          <a:bodyPr spcFirstLastPara="1" lIns="91425" tIns="45700" rIns="91425" bIns="45700" anchor="ctr" anchorCtr="0">
            <a:norm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lang="en-US" sz="3600" b="1"/>
              <a:t>Tool Calling in Action</a:t>
            </a:r>
            <a:endParaRPr lang="en-US" sz="3600"/>
          </a:p>
        </p:txBody>
      </p:sp>
      <p:sp>
        <p:nvSpPr>
          <p:cNvPr id="215" name="sketch line">
            <a:extLst>
              <a:ext uri="{FF2B5EF4-FFF2-40B4-BE49-F238E27FC236}">
                <a16:creationId xmlns:a16="http://schemas.microsoft.com/office/drawing/2014/main" id="{2E92FA66-67D7-4CB4-94D3-E643A9AD4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480309" y="1227582"/>
            <a:ext cx="1554480" cy="13716"/>
          </a:xfrm>
          <a:custGeom>
            <a:avLst/>
            <a:gdLst>
              <a:gd name="connsiteX0" fmla="*/ 0 w 1554480"/>
              <a:gd name="connsiteY0" fmla="*/ 0 h 13716"/>
              <a:gd name="connsiteX1" fmla="*/ 549250 w 1554480"/>
              <a:gd name="connsiteY1" fmla="*/ 0 h 13716"/>
              <a:gd name="connsiteX2" fmla="*/ 1082954 w 1554480"/>
              <a:gd name="connsiteY2" fmla="*/ 0 h 13716"/>
              <a:gd name="connsiteX3" fmla="*/ 1554480 w 1554480"/>
              <a:gd name="connsiteY3" fmla="*/ 0 h 13716"/>
              <a:gd name="connsiteX4" fmla="*/ 1554480 w 1554480"/>
              <a:gd name="connsiteY4" fmla="*/ 13716 h 13716"/>
              <a:gd name="connsiteX5" fmla="*/ 1067410 w 1554480"/>
              <a:gd name="connsiteY5" fmla="*/ 13716 h 13716"/>
              <a:gd name="connsiteX6" fmla="*/ 549250 w 1554480"/>
              <a:gd name="connsiteY6" fmla="*/ 13716 h 13716"/>
              <a:gd name="connsiteX7" fmla="*/ 0 w 1554480"/>
              <a:gd name="connsiteY7" fmla="*/ 13716 h 13716"/>
              <a:gd name="connsiteX8" fmla="*/ 0 w 1554480"/>
              <a:gd name="connsiteY8" fmla="*/ 0 h 1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3716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3820" y="4959"/>
                  <a:pt x="1554594" y="10798"/>
                  <a:pt x="1554480" y="13716"/>
                </a:cubicBezTo>
                <a:cubicBezTo>
                  <a:pt x="1338847" y="1555"/>
                  <a:pt x="1215066" y="33279"/>
                  <a:pt x="1067410" y="13716"/>
                </a:cubicBezTo>
                <a:cubicBezTo>
                  <a:pt x="919754" y="-5847"/>
                  <a:pt x="800465" y="-1492"/>
                  <a:pt x="549250" y="13716"/>
                </a:cubicBezTo>
                <a:cubicBezTo>
                  <a:pt x="298035" y="28924"/>
                  <a:pt x="158868" y="18197"/>
                  <a:pt x="0" y="13716"/>
                </a:cubicBezTo>
                <a:cubicBezTo>
                  <a:pt x="488" y="8630"/>
                  <a:pt x="480" y="6612"/>
                  <a:pt x="0" y="0"/>
                </a:cubicBezTo>
                <a:close/>
              </a:path>
              <a:path w="1554480" h="13716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232" y="4157"/>
                  <a:pt x="1554673" y="7559"/>
                  <a:pt x="1554480" y="13716"/>
                </a:cubicBezTo>
                <a:cubicBezTo>
                  <a:pt x="1336087" y="7600"/>
                  <a:pt x="1310024" y="15187"/>
                  <a:pt x="1067410" y="13716"/>
                </a:cubicBezTo>
                <a:cubicBezTo>
                  <a:pt x="824796" y="12246"/>
                  <a:pt x="787902" y="30075"/>
                  <a:pt x="518160" y="13716"/>
                </a:cubicBezTo>
                <a:cubicBezTo>
                  <a:pt x="248418" y="-2643"/>
                  <a:pt x="133160" y="4633"/>
                  <a:pt x="0" y="13716"/>
                </a:cubicBezTo>
                <a:cubicBezTo>
                  <a:pt x="43" y="9160"/>
                  <a:pt x="-111" y="481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" name="Google Shape;207;p10"/>
          <p:cNvSpPr txBox="1">
            <a:spLocks noGrp="1"/>
          </p:cNvSpPr>
          <p:nvPr>
            <p:ph type="body" idx="1"/>
          </p:nvPr>
        </p:nvSpPr>
        <p:spPr>
          <a:xfrm>
            <a:off x="3490721" y="502920"/>
            <a:ext cx="5170932" cy="1463040"/>
          </a:xfrm>
          <a:prstGeom prst="rect">
            <a:avLst/>
          </a:prstGeom>
        </p:spPr>
        <p:txBody>
          <a:bodyPr spcFirstLastPara="1" lIns="91425" tIns="45700" rIns="91425" bIns="45700" anchor="ctr" anchorCtr="0">
            <a:normAutofit/>
          </a:bodyPr>
          <a:lstStyle/>
          <a:p>
            <a:pPr marL="342900" lvl="0" indent="-3429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000" b="1"/>
              <a:t>Page Layout: Flow diagram with code examples</a:t>
            </a:r>
            <a:endParaRPr lang="en-US" sz="1000"/>
          </a:p>
          <a:p>
            <a:pPr marL="342900" lvl="0" indent="-342900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000" b="1"/>
              <a:t>Visual Specification:</a:t>
            </a:r>
            <a:endParaRPr lang="en-US" sz="1000"/>
          </a:p>
          <a:p>
            <a:pPr marL="742950" lvl="1" indent="-285750" rtl="0">
              <a:lnSpc>
                <a:spcPct val="9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</a:pPr>
            <a:r>
              <a:rPr lang="en-US" sz="1000"/>
              <a:t>• Step-by-step flow visualization</a:t>
            </a:r>
          </a:p>
          <a:p>
            <a:pPr marL="742950" lvl="1" indent="-285750" rtl="0">
              <a:lnSpc>
                <a:spcPct val="9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</a:pPr>
            <a:r>
              <a:rPr lang="en-US" sz="1000"/>
              <a:t>• Code snippets at each step</a:t>
            </a:r>
          </a:p>
          <a:p>
            <a:pPr marL="742950" lvl="1" indent="-285750" rtl="0">
              <a:lnSpc>
                <a:spcPct val="9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</a:pPr>
            <a:r>
              <a:rPr lang="en-US" sz="1000"/>
              <a:t>• Success/error paths clearly marked</a:t>
            </a:r>
          </a:p>
          <a:p>
            <a:pPr marL="742950" lvl="1" indent="-285750" rtl="0">
              <a:lnSpc>
                <a:spcPct val="9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</a:pPr>
            <a:r>
              <a:rPr lang="en-US" sz="1000"/>
              <a:t>• Type signatures highlighted</a:t>
            </a:r>
          </a:p>
          <a:p>
            <a:pPr marL="342900" lvl="0" indent="-342900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000" b="1"/>
              <a:t>Tool Calling Flow:</a:t>
            </a:r>
            <a:endParaRPr lang="en-US" sz="1000"/>
          </a:p>
        </p:txBody>
      </p:sp>
      <p:graphicFrame>
        <p:nvGraphicFramePr>
          <p:cNvPr id="208" name="Google Shape;208;p10"/>
          <p:cNvGraphicFramePr/>
          <p:nvPr>
            <p:extLst>
              <p:ext uri="{D42A27DB-BD31-4B8C-83A1-F6EECF244321}">
                <p14:modId xmlns:p14="http://schemas.microsoft.com/office/powerpoint/2010/main" val="1346385092"/>
              </p:ext>
            </p:extLst>
          </p:nvPr>
        </p:nvGraphicFramePr>
        <p:xfrm>
          <a:off x="473202" y="2607603"/>
          <a:ext cx="8188453" cy="3326020"/>
        </p:xfrm>
        <a:graphic>
          <a:graphicData uri="http://schemas.openxmlformats.org/drawingml/2006/table">
            <a:tbl>
              <a:tblPr firstRow="1" bandRow="1">
                <a:noFill/>
                <a:tableStyleId>{E08BC02A-35A7-44FB-AB7D-FC8D3406C019}</a:tableStyleId>
              </a:tblPr>
              <a:tblGrid>
                <a:gridCol w="10024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980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879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9777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1" u="none" strike="noStrike" cap="none"/>
                        <a:t>Step</a:t>
                      </a:r>
                      <a:endParaRPr lang="en-US" sz="1700"/>
                    </a:p>
                  </a:txBody>
                  <a:tcPr marL="113140" marR="113140" marT="56570" marB="5657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1" u="none" strike="noStrike" cap="none"/>
                        <a:t>Action</a:t>
                      </a:r>
                      <a:endParaRPr lang="en-US" sz="1700"/>
                    </a:p>
                  </a:txBody>
                  <a:tcPr marL="113140" marR="113140" marT="56570" marB="5657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1" u="none" strike="noStrike" cap="none"/>
                        <a:t>Code</a:t>
                      </a:r>
                      <a:endParaRPr lang="en-US" sz="1700"/>
                    </a:p>
                  </a:txBody>
                  <a:tcPr marL="113140" marR="113140" marT="56570" marB="5657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777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lang="en-US" sz="1700"/>
                    </a:p>
                  </a:txBody>
                  <a:tcPr marL="113140" marR="113140" marT="56570" marB="5657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Define tool</a:t>
                      </a:r>
                      <a:endParaRPr lang="en-US" sz="1700"/>
                    </a:p>
                  </a:txBody>
                  <a:tcPr marL="113140" marR="113140" marT="56570" marB="5657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ToolFunction[Input, Output]</a:t>
                      </a:r>
                      <a:endParaRPr lang="en-US" sz="1700"/>
                    </a:p>
                  </a:txBody>
                  <a:tcPr marL="113140" marR="113140" marT="56570" marB="5657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777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lang="en-US" sz="1700"/>
                    </a:p>
                  </a:txBody>
                  <a:tcPr marL="113140" marR="113140" marT="56570" marB="5657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Register</a:t>
                      </a:r>
                      <a:endParaRPr lang="en-US" sz="1700"/>
                    </a:p>
                  </a:txBody>
                  <a:tcPr marL="113140" marR="113140" marT="56570" marB="5657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ToolRegistry(Seq(tool))</a:t>
                      </a:r>
                      <a:endParaRPr lang="en-US" sz="1700"/>
                    </a:p>
                  </a:txBody>
                  <a:tcPr marL="113140" marR="113140" marT="56570" marB="5657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3715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endParaRPr lang="en-US" sz="1700"/>
                    </a:p>
                  </a:txBody>
                  <a:tcPr marL="113140" marR="113140" marT="56570" marB="5657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LLM decides</a:t>
                      </a:r>
                      <a:endParaRPr lang="en-US" sz="1700"/>
                    </a:p>
                  </a:txBody>
                  <a:tcPr marL="113140" marR="113140" marT="56570" marB="5657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complete(conversation, options)</a:t>
                      </a:r>
                      <a:endParaRPr lang="en-US" sz="1700"/>
                    </a:p>
                  </a:txBody>
                  <a:tcPr marL="113140" marR="113140" marT="56570" marB="5657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777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endParaRPr lang="en-US" sz="1700"/>
                    </a:p>
                  </a:txBody>
                  <a:tcPr marL="113140" marR="113140" marT="56570" marB="5657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Execute</a:t>
                      </a:r>
                      <a:endParaRPr lang="en-US" sz="1700"/>
                    </a:p>
                  </a:txBody>
                  <a:tcPr marL="113140" marR="113140" marT="56570" marB="5657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toolRegistry.execute(request)</a:t>
                      </a:r>
                      <a:endParaRPr lang="en-US" sz="1700"/>
                    </a:p>
                  </a:txBody>
                  <a:tcPr marL="113140" marR="113140" marT="56570" marB="5657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777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endParaRPr lang="en-US" sz="1700"/>
                    </a:p>
                  </a:txBody>
                  <a:tcPr marL="113140" marR="113140" marT="56570" marB="5657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Return result</a:t>
                      </a:r>
                      <a:endParaRPr lang="en-US" sz="1700"/>
                    </a:p>
                  </a:txBody>
                  <a:tcPr marL="113140" marR="113140" marT="56570" marB="5657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ToolMessage(id, result)</a:t>
                      </a:r>
                      <a:endParaRPr lang="en-US" sz="1700"/>
                    </a:p>
                  </a:txBody>
                  <a:tcPr marL="113140" marR="113140" marT="56570" marB="5657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1" name="Rectangle 220">
            <a:extLst>
              <a:ext uri="{FF2B5EF4-FFF2-40B4-BE49-F238E27FC236}">
                <a16:creationId xmlns:a16="http://schemas.microsoft.com/office/drawing/2014/main" id="{AC477752-ACCA-41C1-9B1D-D0CED1F9CB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" name="Google Shape;214;p11"/>
          <p:cNvSpPr txBox="1"/>
          <p:nvPr/>
        </p:nvSpPr>
        <p:spPr>
          <a:xfrm>
            <a:off x="628650" y="347664"/>
            <a:ext cx="4622718" cy="1306475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marR="0" lvl="0" indent="0"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800" b="1" kern="1200">
                <a:solidFill>
                  <a:schemeClr val="tx1"/>
                </a:solidFill>
                <a:latin typeface="+mj-lt"/>
                <a:ea typeface="+mj-ea"/>
                <a:cs typeface="+mj-cs"/>
                <a:sym typeface="Calibri"/>
              </a:rPr>
              <a:t>Document Processing</a:t>
            </a:r>
            <a:endParaRPr lang="en-US" sz="38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16" name="Google Shape;216;p11"/>
          <p:cNvSpPr txBox="1"/>
          <p:nvPr/>
        </p:nvSpPr>
        <p:spPr>
          <a:xfrm>
            <a:off x="5395763" y="347664"/>
            <a:ext cx="3119586" cy="1306475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R="0" lv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</a:pPr>
            <a:r>
              <a:rPr lang="en-US" sz="2400" b="1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/>
              </a:rPr>
              <a:t>Accuracy: 95%+</a:t>
            </a:r>
            <a:endParaRPr lang="en-US" sz="24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graphicFrame>
        <p:nvGraphicFramePr>
          <p:cNvPr id="215" name="Google Shape;215;p11"/>
          <p:cNvGraphicFramePr/>
          <p:nvPr>
            <p:extLst>
              <p:ext uri="{D42A27DB-BD31-4B8C-83A1-F6EECF244321}">
                <p14:modId xmlns:p14="http://schemas.microsoft.com/office/powerpoint/2010/main" val="1008788587"/>
              </p:ext>
            </p:extLst>
          </p:nvPr>
        </p:nvGraphicFramePr>
        <p:xfrm>
          <a:off x="628650" y="1845426"/>
          <a:ext cx="7884410" cy="445030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8" name="Rectangle 227">
            <a:extLst>
              <a:ext uri="{FF2B5EF4-FFF2-40B4-BE49-F238E27FC236}">
                <a16:creationId xmlns:a16="http://schemas.microsoft.com/office/drawing/2014/main" id="{32AEEBC8-9D30-42EF-95F2-386C2653FB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Google Shape;221;p12"/>
          <p:cNvSpPr txBox="1"/>
          <p:nvPr/>
        </p:nvSpPr>
        <p:spPr>
          <a:xfrm>
            <a:off x="473202" y="502920"/>
            <a:ext cx="2564892" cy="1463040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marR="0" lvl="0" inden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 kern="1200">
                <a:solidFill>
                  <a:schemeClr val="tx1"/>
                </a:solidFill>
                <a:latin typeface="+mj-lt"/>
                <a:ea typeface="+mj-ea"/>
                <a:cs typeface="+mj-cs"/>
                <a:sym typeface="Calibri"/>
              </a:rPr>
              <a:t>The Power of Scala</a:t>
            </a:r>
            <a:endParaRPr lang="en-US" sz="36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30" name="sketch line">
            <a:extLst>
              <a:ext uri="{FF2B5EF4-FFF2-40B4-BE49-F238E27FC236}">
                <a16:creationId xmlns:a16="http://schemas.microsoft.com/office/drawing/2014/main" id="{2E92FA66-67D7-4CB4-94D3-E643A9AD4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480309" y="1227582"/>
            <a:ext cx="1554480" cy="13716"/>
          </a:xfrm>
          <a:custGeom>
            <a:avLst/>
            <a:gdLst>
              <a:gd name="connsiteX0" fmla="*/ 0 w 1554480"/>
              <a:gd name="connsiteY0" fmla="*/ 0 h 13716"/>
              <a:gd name="connsiteX1" fmla="*/ 549250 w 1554480"/>
              <a:gd name="connsiteY1" fmla="*/ 0 h 13716"/>
              <a:gd name="connsiteX2" fmla="*/ 1082954 w 1554480"/>
              <a:gd name="connsiteY2" fmla="*/ 0 h 13716"/>
              <a:gd name="connsiteX3" fmla="*/ 1554480 w 1554480"/>
              <a:gd name="connsiteY3" fmla="*/ 0 h 13716"/>
              <a:gd name="connsiteX4" fmla="*/ 1554480 w 1554480"/>
              <a:gd name="connsiteY4" fmla="*/ 13716 h 13716"/>
              <a:gd name="connsiteX5" fmla="*/ 1067410 w 1554480"/>
              <a:gd name="connsiteY5" fmla="*/ 13716 h 13716"/>
              <a:gd name="connsiteX6" fmla="*/ 549250 w 1554480"/>
              <a:gd name="connsiteY6" fmla="*/ 13716 h 13716"/>
              <a:gd name="connsiteX7" fmla="*/ 0 w 1554480"/>
              <a:gd name="connsiteY7" fmla="*/ 13716 h 13716"/>
              <a:gd name="connsiteX8" fmla="*/ 0 w 1554480"/>
              <a:gd name="connsiteY8" fmla="*/ 0 h 1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3716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3820" y="4959"/>
                  <a:pt x="1554594" y="10798"/>
                  <a:pt x="1554480" y="13716"/>
                </a:cubicBezTo>
                <a:cubicBezTo>
                  <a:pt x="1338847" y="1555"/>
                  <a:pt x="1215066" y="33279"/>
                  <a:pt x="1067410" y="13716"/>
                </a:cubicBezTo>
                <a:cubicBezTo>
                  <a:pt x="919754" y="-5847"/>
                  <a:pt x="800465" y="-1492"/>
                  <a:pt x="549250" y="13716"/>
                </a:cubicBezTo>
                <a:cubicBezTo>
                  <a:pt x="298035" y="28924"/>
                  <a:pt x="158868" y="18197"/>
                  <a:pt x="0" y="13716"/>
                </a:cubicBezTo>
                <a:cubicBezTo>
                  <a:pt x="488" y="8630"/>
                  <a:pt x="480" y="6612"/>
                  <a:pt x="0" y="0"/>
                </a:cubicBezTo>
                <a:close/>
              </a:path>
              <a:path w="1554480" h="13716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232" y="4157"/>
                  <a:pt x="1554673" y="7559"/>
                  <a:pt x="1554480" y="13716"/>
                </a:cubicBezTo>
                <a:cubicBezTo>
                  <a:pt x="1336087" y="7600"/>
                  <a:pt x="1310024" y="15187"/>
                  <a:pt x="1067410" y="13716"/>
                </a:cubicBezTo>
                <a:cubicBezTo>
                  <a:pt x="824796" y="12246"/>
                  <a:pt x="787902" y="30075"/>
                  <a:pt x="518160" y="13716"/>
                </a:cubicBezTo>
                <a:cubicBezTo>
                  <a:pt x="248418" y="-2643"/>
                  <a:pt x="133160" y="4633"/>
                  <a:pt x="0" y="13716"/>
                </a:cubicBezTo>
                <a:cubicBezTo>
                  <a:pt x="43" y="9160"/>
                  <a:pt x="-111" y="481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Google Shape;223;p12"/>
          <p:cNvSpPr txBox="1"/>
          <p:nvPr/>
        </p:nvSpPr>
        <p:spPr>
          <a:xfrm>
            <a:off x="3490721" y="502920"/>
            <a:ext cx="5170932" cy="1463040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marR="0" lvl="0" indent="-2286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900" kern="1200">
              <a:solidFill>
                <a:schemeClr val="tx1"/>
              </a:solidFill>
              <a:latin typeface="+mn-lt"/>
              <a:ea typeface="+mn-ea"/>
              <a:cs typeface="+mn-cs"/>
              <a:sym typeface="Calibri"/>
            </a:endParaRPr>
          </a:p>
          <a:p>
            <a:pPr marL="0" marR="0" lvl="0" indent="-2286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b="1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/>
              </a:rPr>
              <a:t>Scala Code Example:</a:t>
            </a:r>
            <a:endParaRPr lang="en-US" sz="19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lvl="0" indent="-2286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onsolas"/>
              </a:rPr>
              <a:t>val result: Either[Error, Response] =</a:t>
            </a:r>
            <a:br>
              <a:rPr lang="en-US" sz="19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onsolas"/>
              </a:rPr>
            </a:br>
            <a:r>
              <a:rPr lang="en-US" sz="19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onsolas"/>
              </a:rPr>
              <a:t>client.complete(conversation)</a:t>
            </a:r>
            <a:endParaRPr lang="en-US" sz="19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graphicFrame>
        <p:nvGraphicFramePr>
          <p:cNvPr id="222" name="Google Shape;222;p12"/>
          <p:cNvGraphicFramePr/>
          <p:nvPr>
            <p:extLst>
              <p:ext uri="{D42A27DB-BD31-4B8C-83A1-F6EECF244321}">
                <p14:modId xmlns:p14="http://schemas.microsoft.com/office/powerpoint/2010/main" val="2304885026"/>
              </p:ext>
            </p:extLst>
          </p:nvPr>
        </p:nvGraphicFramePr>
        <p:xfrm>
          <a:off x="473202" y="2290936"/>
          <a:ext cx="8188452" cy="39593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7" name="Rectangle 236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3" name="Video 232" descr="Green Snake">
            <a:extLst>
              <a:ext uri="{FF2B5EF4-FFF2-40B4-BE49-F238E27FC236}">
                <a16:creationId xmlns:a16="http://schemas.microsoft.com/office/drawing/2014/main" id="{C70B1CD7-296C-82FA-E0D3-299A5DD4C45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17929" r="6856" b="-1"/>
          <a:stretch>
            <a:fillRect/>
          </a:stretch>
        </p:blipFill>
        <p:spPr>
          <a:xfrm>
            <a:off x="-2285" y="10"/>
            <a:ext cx="9143999" cy="6857990"/>
          </a:xfrm>
          <a:prstGeom prst="rect">
            <a:avLst/>
          </a:prstGeom>
        </p:spPr>
      </p:pic>
      <p:sp>
        <p:nvSpPr>
          <p:cNvPr id="239" name="Rectangle 238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9143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Google Shape;230;p13"/>
          <p:cNvSpPr txBox="1">
            <a:spLocks noGrp="1"/>
          </p:cNvSpPr>
          <p:nvPr>
            <p:ph type="ctrTitle"/>
          </p:nvPr>
        </p:nvSpPr>
        <p:spPr>
          <a:xfrm>
            <a:off x="822960" y="325550"/>
            <a:ext cx="7543800" cy="357477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lIns="91425" tIns="45700" rIns="91425" bIns="45700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2C3E50"/>
              </a:buClr>
              <a:buSzPts val="4400"/>
              <a:buFont typeface="Calibri"/>
              <a:buNone/>
            </a:pPr>
            <a:r>
              <a:rPr lang="en-US" sz="4500" b="1">
                <a:solidFill>
                  <a:srgbClr val="FFFFFF"/>
                </a:solidFill>
              </a:rPr>
              <a:t>Python - Fails at runtime</a:t>
            </a:r>
            <a:endParaRPr lang="en-US" sz="4500">
              <a:solidFill>
                <a:srgbClr val="FFFFFF"/>
              </a:solidFill>
            </a:endParaRPr>
          </a:p>
        </p:txBody>
      </p:sp>
      <p:sp>
        <p:nvSpPr>
          <p:cNvPr id="231" name="Google Shape;231;p13"/>
          <p:cNvSpPr txBox="1">
            <a:spLocks noGrp="1"/>
          </p:cNvSpPr>
          <p:nvPr>
            <p:ph type="subTitle" idx="1"/>
          </p:nvPr>
        </p:nvSpPr>
        <p:spPr>
          <a:xfrm>
            <a:off x="825038" y="4072043"/>
            <a:ext cx="7543800" cy="128270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lIns="91425" tIns="45700" rIns="91425" bIns="45700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600"/>
              </a:spcAft>
              <a:buClr>
                <a:srgbClr val="3498DB"/>
              </a:buClr>
              <a:buSzPts val="2400"/>
              <a:buNone/>
            </a:pPr>
            <a:r>
              <a:rPr lang="en-US">
                <a:solidFill>
                  <a:srgbClr val="FFFFFF"/>
                </a:solidFill>
              </a:rPr>
              <a:t>result = client.complete(conversation)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85" fill="hold"/>
                                        <p:tgtEl>
                                          <p:spTgt spid="23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3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3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3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233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4"/>
          <p:cNvSpPr txBox="1"/>
          <p:nvPr/>
        </p:nvSpPr>
        <p:spPr>
          <a:xfrm>
            <a:off x="640000" y="512275"/>
            <a:ext cx="82296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 You Can Build</a:t>
            </a:r>
            <a:endParaRPr/>
          </a:p>
        </p:txBody>
      </p:sp>
      <p:sp>
        <p:nvSpPr>
          <p:cNvPr id="238" name="Google Shape;238;p14"/>
          <p:cNvSpPr/>
          <p:nvPr/>
        </p:nvSpPr>
        <p:spPr>
          <a:xfrm>
            <a:off x="457200" y="1371600"/>
            <a:ext cx="2743200" cy="1371600"/>
          </a:xfrm>
          <a:prstGeom prst="roundRect">
            <a:avLst>
              <a:gd name="adj" fmla="val 16667"/>
            </a:avLst>
          </a:prstGeom>
          <a:solidFill>
            <a:srgbClr val="3498DB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" name="Google Shape;239;p14"/>
          <p:cNvSpPr txBox="1"/>
          <p:nvPr/>
        </p:nvSpPr>
        <p:spPr>
          <a:xfrm>
            <a:off x="548640" y="1463040"/>
            <a:ext cx="256032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Conversational Agents</a:t>
            </a:r>
            <a:endParaRPr/>
          </a:p>
        </p:txBody>
      </p:sp>
      <p:sp>
        <p:nvSpPr>
          <p:cNvPr id="240" name="Google Shape;240;p14"/>
          <p:cNvSpPr txBox="1"/>
          <p:nvPr/>
        </p:nvSpPr>
        <p:spPr>
          <a:xfrm>
            <a:off x="548640" y="1920240"/>
            <a:ext cx="256032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i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Core</a:t>
            </a:r>
            <a:endParaRPr/>
          </a:p>
        </p:txBody>
      </p:sp>
      <p:sp>
        <p:nvSpPr>
          <p:cNvPr id="241" name="Google Shape;241;p14"/>
          <p:cNvSpPr txBox="1"/>
          <p:nvPr/>
        </p:nvSpPr>
        <p:spPr>
          <a:xfrm>
            <a:off x="548640" y="2286000"/>
            <a:ext cx="256032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✓ Demo'd</a:t>
            </a:r>
            <a:endParaRPr/>
          </a:p>
        </p:txBody>
      </p:sp>
      <p:sp>
        <p:nvSpPr>
          <p:cNvPr id="242" name="Google Shape;242;p14"/>
          <p:cNvSpPr/>
          <p:nvPr/>
        </p:nvSpPr>
        <p:spPr>
          <a:xfrm>
            <a:off x="3383280" y="1371600"/>
            <a:ext cx="2743200" cy="1371600"/>
          </a:xfrm>
          <a:prstGeom prst="roundRect">
            <a:avLst>
              <a:gd name="adj" fmla="val 16667"/>
            </a:avLst>
          </a:prstGeom>
          <a:solidFill>
            <a:srgbClr val="2ECC7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" name="Google Shape;243;p14"/>
          <p:cNvSpPr txBox="1"/>
          <p:nvPr/>
        </p:nvSpPr>
        <p:spPr>
          <a:xfrm>
            <a:off x="3474720" y="1463040"/>
            <a:ext cx="256032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RAG Systems</a:t>
            </a:r>
            <a:endParaRPr/>
          </a:p>
        </p:txBody>
      </p:sp>
      <p:sp>
        <p:nvSpPr>
          <p:cNvPr id="244" name="Google Shape;244;p14"/>
          <p:cNvSpPr txBox="1"/>
          <p:nvPr/>
        </p:nvSpPr>
        <p:spPr>
          <a:xfrm>
            <a:off x="3474720" y="1920240"/>
            <a:ext cx="256032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i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Enterprise</a:t>
            </a:r>
            <a:endParaRPr/>
          </a:p>
        </p:txBody>
      </p:sp>
      <p:sp>
        <p:nvSpPr>
          <p:cNvPr id="245" name="Google Shape;245;p14"/>
          <p:cNvSpPr txBox="1"/>
          <p:nvPr/>
        </p:nvSpPr>
        <p:spPr>
          <a:xfrm>
            <a:off x="3474707" y="2286000"/>
            <a:ext cx="25602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✓ Coming soon</a:t>
            </a:r>
            <a:endParaRPr/>
          </a:p>
        </p:txBody>
      </p:sp>
      <p:sp>
        <p:nvSpPr>
          <p:cNvPr id="246" name="Google Shape;246;p14"/>
          <p:cNvSpPr/>
          <p:nvPr/>
        </p:nvSpPr>
        <p:spPr>
          <a:xfrm>
            <a:off x="6309360" y="1371600"/>
            <a:ext cx="2743200" cy="1371600"/>
          </a:xfrm>
          <a:prstGeom prst="roundRect">
            <a:avLst>
              <a:gd name="adj" fmla="val 16667"/>
            </a:avLst>
          </a:prstGeom>
          <a:solidFill>
            <a:srgbClr val="9B59B6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Google Shape;247;p14"/>
          <p:cNvSpPr txBox="1"/>
          <p:nvPr/>
        </p:nvSpPr>
        <p:spPr>
          <a:xfrm>
            <a:off x="6400800" y="1463040"/>
            <a:ext cx="256032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Code Generation</a:t>
            </a:r>
            <a:endParaRPr/>
          </a:p>
        </p:txBody>
      </p:sp>
      <p:sp>
        <p:nvSpPr>
          <p:cNvPr id="248" name="Google Shape;248;p14"/>
          <p:cNvSpPr txBox="1"/>
          <p:nvPr/>
        </p:nvSpPr>
        <p:spPr>
          <a:xfrm>
            <a:off x="6400800" y="1920240"/>
            <a:ext cx="256032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i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Developer</a:t>
            </a:r>
            <a:endParaRPr/>
          </a:p>
        </p:txBody>
      </p:sp>
      <p:sp>
        <p:nvSpPr>
          <p:cNvPr id="249" name="Google Shape;249;p14"/>
          <p:cNvSpPr txBox="1"/>
          <p:nvPr/>
        </p:nvSpPr>
        <p:spPr>
          <a:xfrm>
            <a:off x="6400800" y="2286000"/>
            <a:ext cx="256032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✓ ???</a:t>
            </a:r>
            <a:endParaRPr/>
          </a:p>
        </p:txBody>
      </p:sp>
      <p:sp>
        <p:nvSpPr>
          <p:cNvPr id="250" name="Google Shape;250;p14"/>
          <p:cNvSpPr/>
          <p:nvPr/>
        </p:nvSpPr>
        <p:spPr>
          <a:xfrm>
            <a:off x="457200" y="2926080"/>
            <a:ext cx="2743200" cy="1371600"/>
          </a:xfrm>
          <a:prstGeom prst="roundRect">
            <a:avLst>
              <a:gd name="adj" fmla="val 16667"/>
            </a:avLst>
          </a:prstGeom>
          <a:solidFill>
            <a:srgbClr val="E74C3C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" name="Google Shape;251;p14"/>
          <p:cNvSpPr txBox="1"/>
          <p:nvPr/>
        </p:nvSpPr>
        <p:spPr>
          <a:xfrm>
            <a:off x="548640" y="3017520"/>
            <a:ext cx="256032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Image Processing</a:t>
            </a:r>
            <a:endParaRPr/>
          </a:p>
        </p:txBody>
      </p:sp>
      <p:sp>
        <p:nvSpPr>
          <p:cNvPr id="252" name="Google Shape;252;p14"/>
          <p:cNvSpPr txBox="1"/>
          <p:nvPr/>
        </p:nvSpPr>
        <p:spPr>
          <a:xfrm>
            <a:off x="548640" y="3474720"/>
            <a:ext cx="256032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i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Multimodal</a:t>
            </a:r>
            <a:endParaRPr/>
          </a:p>
        </p:txBody>
      </p:sp>
      <p:sp>
        <p:nvSpPr>
          <p:cNvPr id="253" name="Google Shape;253;p14"/>
          <p:cNvSpPr txBox="1"/>
          <p:nvPr/>
        </p:nvSpPr>
        <p:spPr>
          <a:xfrm>
            <a:off x="548640" y="3840480"/>
            <a:ext cx="256032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✓ Demo'd</a:t>
            </a:r>
            <a:endParaRPr/>
          </a:p>
        </p:txBody>
      </p:sp>
      <p:sp>
        <p:nvSpPr>
          <p:cNvPr id="254" name="Google Shape;254;p14"/>
          <p:cNvSpPr/>
          <p:nvPr/>
        </p:nvSpPr>
        <p:spPr>
          <a:xfrm>
            <a:off x="3383280" y="2926080"/>
            <a:ext cx="2743200" cy="1371600"/>
          </a:xfrm>
          <a:prstGeom prst="roundRect">
            <a:avLst>
              <a:gd name="adj" fmla="val 16667"/>
            </a:avLst>
          </a:prstGeom>
          <a:solidFill>
            <a:srgbClr val="F1C40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" name="Google Shape;255;p14"/>
          <p:cNvSpPr txBox="1"/>
          <p:nvPr/>
        </p:nvSpPr>
        <p:spPr>
          <a:xfrm>
            <a:off x="3474720" y="3017520"/>
            <a:ext cx="256032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PDF Summarization</a:t>
            </a:r>
            <a:endParaRPr/>
          </a:p>
        </p:txBody>
      </p:sp>
      <p:sp>
        <p:nvSpPr>
          <p:cNvPr id="256" name="Google Shape;256;p14"/>
          <p:cNvSpPr txBox="1"/>
          <p:nvPr/>
        </p:nvSpPr>
        <p:spPr>
          <a:xfrm>
            <a:off x="3474720" y="3474720"/>
            <a:ext cx="256032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i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Documents</a:t>
            </a:r>
            <a:endParaRPr/>
          </a:p>
        </p:txBody>
      </p:sp>
      <p:sp>
        <p:nvSpPr>
          <p:cNvPr id="257" name="Google Shape;257;p14"/>
          <p:cNvSpPr txBox="1"/>
          <p:nvPr/>
        </p:nvSpPr>
        <p:spPr>
          <a:xfrm>
            <a:off x="3474720" y="3840480"/>
            <a:ext cx="256032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✓ Demo'd</a:t>
            </a:r>
            <a:endParaRPr/>
          </a:p>
        </p:txBody>
      </p:sp>
      <p:sp>
        <p:nvSpPr>
          <p:cNvPr id="258" name="Google Shape;258;p14"/>
          <p:cNvSpPr/>
          <p:nvPr/>
        </p:nvSpPr>
        <p:spPr>
          <a:xfrm>
            <a:off x="6309360" y="2926080"/>
            <a:ext cx="2743200" cy="1371600"/>
          </a:xfrm>
          <a:prstGeom prst="roundRect">
            <a:avLst>
              <a:gd name="adj" fmla="val 16667"/>
            </a:avLst>
          </a:prstGeom>
          <a:solidFill>
            <a:srgbClr val="34495E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" name="Google Shape;259;p14"/>
          <p:cNvSpPr txBox="1"/>
          <p:nvPr/>
        </p:nvSpPr>
        <p:spPr>
          <a:xfrm>
            <a:off x="6400800" y="3017520"/>
            <a:ext cx="256032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Semantic Search</a:t>
            </a:r>
            <a:endParaRPr/>
          </a:p>
        </p:txBody>
      </p:sp>
      <p:sp>
        <p:nvSpPr>
          <p:cNvPr id="260" name="Google Shape;260;p14"/>
          <p:cNvSpPr txBox="1"/>
          <p:nvPr/>
        </p:nvSpPr>
        <p:spPr>
          <a:xfrm>
            <a:off x="6400800" y="3474720"/>
            <a:ext cx="256032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i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Search</a:t>
            </a:r>
            <a:endParaRPr/>
          </a:p>
        </p:txBody>
      </p:sp>
      <p:sp>
        <p:nvSpPr>
          <p:cNvPr id="261" name="Google Shape;261;p14"/>
          <p:cNvSpPr txBox="1"/>
          <p:nvPr/>
        </p:nvSpPr>
        <p:spPr>
          <a:xfrm>
            <a:off x="6400800" y="3840480"/>
            <a:ext cx="256032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✓ Coming soon</a:t>
            </a:r>
            <a:endParaRPr/>
          </a:p>
        </p:txBody>
      </p:sp>
      <p:sp>
        <p:nvSpPr>
          <p:cNvPr id="262" name="Google Shape;262;p14"/>
          <p:cNvSpPr/>
          <p:nvPr/>
        </p:nvSpPr>
        <p:spPr>
          <a:xfrm>
            <a:off x="457200" y="4480560"/>
            <a:ext cx="2743200" cy="1371600"/>
          </a:xfrm>
          <a:prstGeom prst="roundRect">
            <a:avLst>
              <a:gd name="adj" fmla="val 16667"/>
            </a:avLst>
          </a:prstGeom>
          <a:solidFill>
            <a:srgbClr val="E67E22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3" name="Google Shape;263;p14"/>
          <p:cNvSpPr txBox="1"/>
          <p:nvPr/>
        </p:nvSpPr>
        <p:spPr>
          <a:xfrm>
            <a:off x="548640" y="4572000"/>
            <a:ext cx="256032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AI Agents with Tools</a:t>
            </a:r>
            <a:endParaRPr/>
          </a:p>
        </p:txBody>
      </p:sp>
      <p:sp>
        <p:nvSpPr>
          <p:cNvPr id="264" name="Google Shape;264;p14"/>
          <p:cNvSpPr txBox="1"/>
          <p:nvPr/>
        </p:nvSpPr>
        <p:spPr>
          <a:xfrm>
            <a:off x="548640" y="5029200"/>
            <a:ext cx="256032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i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Advanced</a:t>
            </a:r>
            <a:endParaRPr/>
          </a:p>
        </p:txBody>
      </p:sp>
      <p:sp>
        <p:nvSpPr>
          <p:cNvPr id="265" name="Google Shape;265;p14"/>
          <p:cNvSpPr txBox="1"/>
          <p:nvPr/>
        </p:nvSpPr>
        <p:spPr>
          <a:xfrm>
            <a:off x="548640" y="5394960"/>
            <a:ext cx="256032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✓ Demo'd</a:t>
            </a:r>
            <a:endParaRPr/>
          </a:p>
        </p:txBody>
      </p:sp>
      <p:sp>
        <p:nvSpPr>
          <p:cNvPr id="266" name="Google Shape;266;p14"/>
          <p:cNvSpPr/>
          <p:nvPr/>
        </p:nvSpPr>
        <p:spPr>
          <a:xfrm>
            <a:off x="3383280" y="4480560"/>
            <a:ext cx="2743200" cy="1371600"/>
          </a:xfrm>
          <a:prstGeom prst="roundRect">
            <a:avLst>
              <a:gd name="adj" fmla="val 16667"/>
            </a:avLst>
          </a:prstGeom>
          <a:solidFill>
            <a:srgbClr val="1ABC9C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7" name="Google Shape;267;p14"/>
          <p:cNvSpPr txBox="1"/>
          <p:nvPr/>
        </p:nvSpPr>
        <p:spPr>
          <a:xfrm>
            <a:off x="3474720" y="4572000"/>
            <a:ext cx="256032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Multi-step Workflows</a:t>
            </a:r>
            <a:endParaRPr/>
          </a:p>
        </p:txBody>
      </p:sp>
      <p:sp>
        <p:nvSpPr>
          <p:cNvPr id="268" name="Google Shape;268;p14"/>
          <p:cNvSpPr txBox="1"/>
          <p:nvPr/>
        </p:nvSpPr>
        <p:spPr>
          <a:xfrm>
            <a:off x="3474720" y="5029200"/>
            <a:ext cx="256032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i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Automation</a:t>
            </a:r>
            <a:endParaRPr/>
          </a:p>
        </p:txBody>
      </p:sp>
      <p:sp>
        <p:nvSpPr>
          <p:cNvPr id="269" name="Google Shape;269;p14"/>
          <p:cNvSpPr txBox="1"/>
          <p:nvPr/>
        </p:nvSpPr>
        <p:spPr>
          <a:xfrm>
            <a:off x="3474720" y="5394960"/>
            <a:ext cx="256032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✓ Demo'd</a:t>
            </a:r>
            <a:endParaRPr/>
          </a:p>
        </p:txBody>
      </p:sp>
      <p:sp>
        <p:nvSpPr>
          <p:cNvPr id="270" name="Google Shape;270;p14"/>
          <p:cNvSpPr/>
          <p:nvPr/>
        </p:nvSpPr>
        <p:spPr>
          <a:xfrm>
            <a:off x="6309360" y="4480560"/>
            <a:ext cx="2743200" cy="1371600"/>
          </a:xfrm>
          <a:prstGeom prst="roundRect">
            <a:avLst>
              <a:gd name="adj" fmla="val 16667"/>
            </a:avLst>
          </a:prstGeom>
          <a:solidFill>
            <a:srgbClr val="8E44A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1" name="Google Shape;271;p14"/>
          <p:cNvSpPr txBox="1"/>
          <p:nvPr/>
        </p:nvSpPr>
        <p:spPr>
          <a:xfrm>
            <a:off x="6400800" y="4572000"/>
            <a:ext cx="256032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Content Generation</a:t>
            </a:r>
            <a:endParaRPr/>
          </a:p>
        </p:txBody>
      </p:sp>
      <p:sp>
        <p:nvSpPr>
          <p:cNvPr id="272" name="Google Shape;272;p14"/>
          <p:cNvSpPr txBox="1"/>
          <p:nvPr/>
        </p:nvSpPr>
        <p:spPr>
          <a:xfrm>
            <a:off x="6400800" y="5029200"/>
            <a:ext cx="256032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i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Creative</a:t>
            </a:r>
            <a:endParaRPr/>
          </a:p>
        </p:txBody>
      </p:sp>
      <p:sp>
        <p:nvSpPr>
          <p:cNvPr id="273" name="Google Shape;273;p14"/>
          <p:cNvSpPr txBox="1"/>
          <p:nvPr/>
        </p:nvSpPr>
        <p:spPr>
          <a:xfrm>
            <a:off x="6400800" y="5394960"/>
            <a:ext cx="256032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✓ Demo'd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51" restart="whenNotActive" fill="hold" evtFilter="cancelBubble" nodeType="interactiveSeq">
                <p:stCondLst>
                  <p:cond evt="onClick" delay="0">
                    <p:tgtEl>
                      <p:spTgt spid="23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2" fill="hold">
                      <p:stCondLst>
                        <p:cond delay="0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entr" presetSubtype="4" fill="hold" grpId="0" nodeType="click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7"/>
                  </p:tgtEl>
                </p:cond>
              </p:nextCondLst>
            </p:seq>
          </p:childTnLst>
        </p:cTn>
      </p:par>
    </p:tnLst>
    <p:bldLst>
      <p:bldP spid="238" grpId="0" animBg="1"/>
      <p:bldP spid="242" grpId="0" animBg="1"/>
      <p:bldP spid="247" grpId="0"/>
      <p:bldP spid="250" grpId="0" animBg="1"/>
      <p:bldP spid="254" grpId="0" animBg="1"/>
      <p:bldP spid="258" grpId="0" animBg="1"/>
      <p:bldP spid="262" grpId="0" animBg="1"/>
      <p:bldP spid="266" grpId="0" animBg="1"/>
      <p:bldP spid="27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5"/>
          <p:cNvSpPr txBox="1"/>
          <p:nvPr/>
        </p:nvSpPr>
        <p:spPr>
          <a:xfrm>
            <a:off x="738000" y="526475"/>
            <a:ext cx="82296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Production Features</a:t>
            </a:r>
            <a:endParaRPr/>
          </a:p>
        </p:txBody>
      </p:sp>
      <p:graphicFrame>
        <p:nvGraphicFramePr>
          <p:cNvPr id="280" name="Google Shape;280;p15"/>
          <p:cNvGraphicFramePr/>
          <p:nvPr/>
        </p:nvGraphicFramePr>
        <p:xfrm>
          <a:off x="914400" y="1371600"/>
          <a:ext cx="7315200" cy="4572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81" name="Google Shape;281;p15"/>
          <p:cNvSpPr txBox="1"/>
          <p:nvPr/>
        </p:nvSpPr>
        <p:spPr>
          <a:xfrm>
            <a:off x="785050" y="6003813"/>
            <a:ext cx="73152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2C3E50"/>
                </a:solidFill>
                <a:latin typeface="Calibri"/>
                <a:ea typeface="Calibri"/>
                <a:cs typeface="Calibri"/>
                <a:sym typeface="Calibri"/>
              </a:rPr>
              <a:t>Enterprise-grade features: Provider switching, Langfuse integration, MCP support, Type-safe error handling, Automatic retries, Smart caching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4" name="Rectangle 293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7" name="Google Shape;287;p16"/>
          <p:cNvSpPr txBox="1"/>
          <p:nvPr/>
        </p:nvSpPr>
        <p:spPr>
          <a:xfrm>
            <a:off x="473202" y="639520"/>
            <a:ext cx="2571750" cy="1719072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marL="0" marR="0" lvl="0" inden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300" b="1" kern="1200">
                <a:solidFill>
                  <a:schemeClr val="tx1"/>
                </a:solidFill>
                <a:latin typeface="+mj-lt"/>
                <a:ea typeface="+mj-ea"/>
                <a:cs typeface="+mj-cs"/>
                <a:sym typeface="Calibri"/>
              </a:rPr>
              <a:t>Community &amp; Ecosystem</a:t>
            </a:r>
            <a:endParaRPr lang="en-US" sz="33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96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2458" y="2573756"/>
            <a:ext cx="2441321" cy="18288"/>
          </a:xfrm>
          <a:custGeom>
            <a:avLst/>
            <a:gdLst>
              <a:gd name="connsiteX0" fmla="*/ 0 w 2441321"/>
              <a:gd name="connsiteY0" fmla="*/ 0 h 18288"/>
              <a:gd name="connsiteX1" fmla="*/ 585917 w 2441321"/>
              <a:gd name="connsiteY1" fmla="*/ 0 h 18288"/>
              <a:gd name="connsiteX2" fmla="*/ 1196247 w 2441321"/>
              <a:gd name="connsiteY2" fmla="*/ 0 h 18288"/>
              <a:gd name="connsiteX3" fmla="*/ 1806578 w 2441321"/>
              <a:gd name="connsiteY3" fmla="*/ 0 h 18288"/>
              <a:gd name="connsiteX4" fmla="*/ 2441321 w 2441321"/>
              <a:gd name="connsiteY4" fmla="*/ 0 h 18288"/>
              <a:gd name="connsiteX5" fmla="*/ 2441321 w 2441321"/>
              <a:gd name="connsiteY5" fmla="*/ 18288 h 18288"/>
              <a:gd name="connsiteX6" fmla="*/ 1830991 w 2441321"/>
              <a:gd name="connsiteY6" fmla="*/ 18288 h 18288"/>
              <a:gd name="connsiteX7" fmla="*/ 1269487 w 2441321"/>
              <a:gd name="connsiteY7" fmla="*/ 18288 h 18288"/>
              <a:gd name="connsiteX8" fmla="*/ 707983 w 2441321"/>
              <a:gd name="connsiteY8" fmla="*/ 18288 h 18288"/>
              <a:gd name="connsiteX9" fmla="*/ 0 w 2441321"/>
              <a:gd name="connsiteY9" fmla="*/ 18288 h 18288"/>
              <a:gd name="connsiteX10" fmla="*/ 0 w 2441321"/>
              <a:gd name="connsiteY10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441321" h="18288" fill="none" extrusionOk="0">
                <a:moveTo>
                  <a:pt x="0" y="0"/>
                </a:moveTo>
                <a:cubicBezTo>
                  <a:pt x="273217" y="-17533"/>
                  <a:pt x="355785" y="-4171"/>
                  <a:pt x="585917" y="0"/>
                </a:cubicBezTo>
                <a:cubicBezTo>
                  <a:pt x="816049" y="4171"/>
                  <a:pt x="991446" y="-9419"/>
                  <a:pt x="1196247" y="0"/>
                </a:cubicBezTo>
                <a:cubicBezTo>
                  <a:pt x="1401048" y="9419"/>
                  <a:pt x="1589984" y="-731"/>
                  <a:pt x="1806578" y="0"/>
                </a:cubicBezTo>
                <a:cubicBezTo>
                  <a:pt x="2023172" y="731"/>
                  <a:pt x="2247754" y="8393"/>
                  <a:pt x="2441321" y="0"/>
                </a:cubicBezTo>
                <a:cubicBezTo>
                  <a:pt x="2441167" y="8655"/>
                  <a:pt x="2440437" y="9975"/>
                  <a:pt x="2441321" y="18288"/>
                </a:cubicBezTo>
                <a:cubicBezTo>
                  <a:pt x="2169723" y="30506"/>
                  <a:pt x="2045712" y="39140"/>
                  <a:pt x="1830991" y="18288"/>
                </a:cubicBezTo>
                <a:cubicBezTo>
                  <a:pt x="1616270" y="-2564"/>
                  <a:pt x="1505876" y="3949"/>
                  <a:pt x="1269487" y="18288"/>
                </a:cubicBezTo>
                <a:cubicBezTo>
                  <a:pt x="1033098" y="32627"/>
                  <a:pt x="908661" y="41191"/>
                  <a:pt x="707983" y="18288"/>
                </a:cubicBezTo>
                <a:cubicBezTo>
                  <a:pt x="507305" y="-4615"/>
                  <a:pt x="333592" y="20759"/>
                  <a:pt x="0" y="18288"/>
                </a:cubicBezTo>
                <a:cubicBezTo>
                  <a:pt x="-688" y="11716"/>
                  <a:pt x="875" y="6357"/>
                  <a:pt x="0" y="0"/>
                </a:cubicBezTo>
                <a:close/>
              </a:path>
              <a:path w="2441321" h="18288" stroke="0" extrusionOk="0">
                <a:moveTo>
                  <a:pt x="0" y="0"/>
                </a:moveTo>
                <a:cubicBezTo>
                  <a:pt x="207071" y="-14617"/>
                  <a:pt x="444194" y="-15606"/>
                  <a:pt x="585917" y="0"/>
                </a:cubicBezTo>
                <a:cubicBezTo>
                  <a:pt x="727640" y="15606"/>
                  <a:pt x="904326" y="-79"/>
                  <a:pt x="1123008" y="0"/>
                </a:cubicBezTo>
                <a:cubicBezTo>
                  <a:pt x="1341690" y="79"/>
                  <a:pt x="1600014" y="10401"/>
                  <a:pt x="1782164" y="0"/>
                </a:cubicBezTo>
                <a:cubicBezTo>
                  <a:pt x="1964314" y="-10401"/>
                  <a:pt x="2143537" y="-21488"/>
                  <a:pt x="2441321" y="0"/>
                </a:cubicBezTo>
                <a:cubicBezTo>
                  <a:pt x="2441735" y="5928"/>
                  <a:pt x="2441551" y="11133"/>
                  <a:pt x="2441321" y="18288"/>
                </a:cubicBezTo>
                <a:cubicBezTo>
                  <a:pt x="2166745" y="28773"/>
                  <a:pt x="2078726" y="15476"/>
                  <a:pt x="1879817" y="18288"/>
                </a:cubicBezTo>
                <a:cubicBezTo>
                  <a:pt x="1680908" y="21100"/>
                  <a:pt x="1548770" y="-4127"/>
                  <a:pt x="1318313" y="18288"/>
                </a:cubicBezTo>
                <a:cubicBezTo>
                  <a:pt x="1087856" y="40703"/>
                  <a:pt x="894613" y="3927"/>
                  <a:pt x="659157" y="18288"/>
                </a:cubicBezTo>
                <a:cubicBezTo>
                  <a:pt x="423701" y="32649"/>
                  <a:pt x="246611" y="33975"/>
                  <a:pt x="0" y="18288"/>
                </a:cubicBezTo>
                <a:cubicBezTo>
                  <a:pt x="-348" y="10388"/>
                  <a:pt x="-12" y="3969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9" name="Google Shape;289;p16"/>
          <p:cNvSpPr txBox="1"/>
          <p:nvPr/>
        </p:nvSpPr>
        <p:spPr>
          <a:xfrm>
            <a:off x="473202" y="2807208"/>
            <a:ext cx="2571750" cy="3410712"/>
          </a:xfrm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rmAutofit/>
          </a:bodyPr>
          <a:lstStyle/>
          <a:p>
            <a:pPr marL="0" marR="0" lvl="0" indent="-2286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b="1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/>
              </a:rPr>
              <a:t>GSoC Contributions:</a:t>
            </a:r>
            <a:endParaRPr lang="en-US" sz="19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457200" marR="0" lvl="1" indent="-2286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Calibri"/>
              </a:rPr>
              <a:t>Embedding support</a:t>
            </a:r>
            <a:endParaRPr lang="en-US" sz="19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457200" marR="0" lvl="1" indent="-2286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Calibri"/>
              </a:rPr>
              <a:t>MCP integration</a:t>
            </a:r>
            <a:endParaRPr lang="en-US" sz="19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457200" marR="0" lvl="1" indent="-2286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Calibri"/>
              </a:rPr>
              <a:t>Vector storage</a:t>
            </a:r>
            <a:endParaRPr lang="en-US" sz="19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457200" marR="0" lvl="1" indent="-2286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Calibri"/>
              </a:rPr>
              <a:t>Performance optimizations</a:t>
            </a:r>
            <a:endParaRPr lang="en-US" sz="19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graphicFrame>
        <p:nvGraphicFramePr>
          <p:cNvPr id="288" name="Google Shape;288;p16"/>
          <p:cNvGraphicFramePr/>
          <p:nvPr>
            <p:extLst>
              <p:ext uri="{D42A27DB-BD31-4B8C-83A1-F6EECF244321}">
                <p14:modId xmlns:p14="http://schemas.microsoft.com/office/powerpoint/2010/main" val="1233494861"/>
              </p:ext>
            </p:extLst>
          </p:nvPr>
        </p:nvGraphicFramePr>
        <p:xfrm>
          <a:off x="3490722" y="640080"/>
          <a:ext cx="5177790" cy="55778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1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/>
          </a:p>
        </p:txBody>
      </p:sp>
      <p:sp>
        <p:nvSpPr>
          <p:cNvPr id="296" name="Google Shape;296;p17"/>
          <p:cNvSpPr txBox="1"/>
          <p:nvPr/>
        </p:nvSpPr>
        <p:spPr>
          <a:xfrm>
            <a:off x="457200" y="457200"/>
            <a:ext cx="8229600" cy="731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rgbClr val="2C3E50"/>
                </a:solidFill>
                <a:latin typeface="Calibri"/>
                <a:ea typeface="Calibri"/>
                <a:cs typeface="Calibri"/>
                <a:sym typeface="Calibri"/>
              </a:rPr>
              <a:t>Getting Started</a:t>
            </a:r>
            <a:endParaRPr/>
          </a:p>
        </p:txBody>
      </p:sp>
      <p:pic>
        <p:nvPicPr>
          <p:cNvPr id="297" name="Google Shape;297;p17" descr="placeholder_image_7_flat minimal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17"/>
          <p:cNvSpPr/>
          <p:nvPr/>
        </p:nvSpPr>
        <p:spPr>
          <a:xfrm>
            <a:off x="914400" y="1828800"/>
            <a:ext cx="457200" cy="457200"/>
          </a:xfrm>
          <a:prstGeom prst="ellipse">
            <a:avLst/>
          </a:prstGeom>
          <a:solidFill>
            <a:srgbClr val="3498DB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9" name="Google Shape;299;p17"/>
          <p:cNvSpPr txBox="1"/>
          <p:nvPr/>
        </p:nvSpPr>
        <p:spPr>
          <a:xfrm>
            <a:off x="914400" y="1828800"/>
            <a:ext cx="4572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300" name="Google Shape;300;p17"/>
          <p:cNvSpPr txBox="1"/>
          <p:nvPr/>
        </p:nvSpPr>
        <p:spPr>
          <a:xfrm>
            <a:off x="1554480" y="1828800"/>
            <a:ext cx="1828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Add to build.sbt</a:t>
            </a:r>
            <a:endParaRPr/>
          </a:p>
        </p:txBody>
      </p:sp>
      <p:sp>
        <p:nvSpPr>
          <p:cNvPr id="301" name="Google Shape;301;p17"/>
          <p:cNvSpPr/>
          <p:nvPr/>
        </p:nvSpPr>
        <p:spPr>
          <a:xfrm>
            <a:off x="3657600" y="1737360"/>
            <a:ext cx="4572000" cy="548640"/>
          </a:xfrm>
          <a:prstGeom prst="rect">
            <a:avLst/>
          </a:prstGeom>
          <a:solidFill>
            <a:srgbClr val="1E1E1E"/>
          </a:solidFill>
          <a:ln w="9525" cap="flat" cmpd="sng">
            <a:solidFill>
              <a:srgbClr val="3498DB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" name="Google Shape;302;p17"/>
          <p:cNvSpPr txBox="1"/>
          <p:nvPr/>
        </p:nvSpPr>
        <p:spPr>
          <a:xfrm>
            <a:off x="3840480" y="1828800"/>
            <a:ext cx="420624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libraryDependencies += "com.github.llm4s" %% "llm4s" % "0.3.0"</a:t>
            </a:r>
            <a:endParaRPr/>
          </a:p>
        </p:txBody>
      </p:sp>
      <p:cxnSp>
        <p:nvCxnSpPr>
          <p:cNvPr id="303" name="Google Shape;303;p17"/>
          <p:cNvCxnSpPr/>
          <p:nvPr/>
        </p:nvCxnSpPr>
        <p:spPr>
          <a:xfrm>
            <a:off x="1143000" y="2286000"/>
            <a:ext cx="0" cy="731520"/>
          </a:xfrm>
          <a:prstGeom prst="straightConnector1">
            <a:avLst/>
          </a:prstGeom>
          <a:noFill/>
          <a:ln w="25400" cap="flat" cmpd="sng">
            <a:solidFill>
              <a:srgbClr val="3498DB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sp>
        <p:nvSpPr>
          <p:cNvPr id="304" name="Google Shape;304;p17"/>
          <p:cNvSpPr/>
          <p:nvPr/>
        </p:nvSpPr>
        <p:spPr>
          <a:xfrm>
            <a:off x="914400" y="3017520"/>
            <a:ext cx="457200" cy="457200"/>
          </a:xfrm>
          <a:prstGeom prst="ellipse">
            <a:avLst/>
          </a:prstGeom>
          <a:solidFill>
            <a:srgbClr val="3498DB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5" name="Google Shape;305;p17"/>
          <p:cNvSpPr txBox="1"/>
          <p:nvPr/>
        </p:nvSpPr>
        <p:spPr>
          <a:xfrm>
            <a:off x="914400" y="3017520"/>
            <a:ext cx="4572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/>
          </a:p>
        </p:txBody>
      </p:sp>
      <p:sp>
        <p:nvSpPr>
          <p:cNvPr id="306" name="Google Shape;306;p17"/>
          <p:cNvSpPr txBox="1"/>
          <p:nvPr/>
        </p:nvSpPr>
        <p:spPr>
          <a:xfrm>
            <a:off x="1554480" y="3017520"/>
            <a:ext cx="1828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Set API key</a:t>
            </a:r>
            <a:endParaRPr/>
          </a:p>
        </p:txBody>
      </p:sp>
      <p:sp>
        <p:nvSpPr>
          <p:cNvPr id="307" name="Google Shape;307;p17"/>
          <p:cNvSpPr/>
          <p:nvPr/>
        </p:nvSpPr>
        <p:spPr>
          <a:xfrm>
            <a:off x="3657600" y="2926080"/>
            <a:ext cx="4572000" cy="548640"/>
          </a:xfrm>
          <a:prstGeom prst="rect">
            <a:avLst/>
          </a:prstGeom>
          <a:solidFill>
            <a:srgbClr val="1E1E1E"/>
          </a:solidFill>
          <a:ln w="9525" cap="flat" cmpd="sng">
            <a:solidFill>
              <a:srgbClr val="3498DB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p17"/>
          <p:cNvSpPr txBox="1"/>
          <p:nvPr/>
        </p:nvSpPr>
        <p:spPr>
          <a:xfrm>
            <a:off x="3840480" y="3017520"/>
            <a:ext cx="420624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export OPENAI_API_KEY="sk-..."</a:t>
            </a:r>
            <a:endParaRPr/>
          </a:p>
        </p:txBody>
      </p:sp>
      <p:cxnSp>
        <p:nvCxnSpPr>
          <p:cNvPr id="309" name="Google Shape;309;p17"/>
          <p:cNvCxnSpPr/>
          <p:nvPr/>
        </p:nvCxnSpPr>
        <p:spPr>
          <a:xfrm>
            <a:off x="1143000" y="3474720"/>
            <a:ext cx="0" cy="731520"/>
          </a:xfrm>
          <a:prstGeom prst="straightConnector1">
            <a:avLst/>
          </a:prstGeom>
          <a:noFill/>
          <a:ln w="25400" cap="flat" cmpd="sng">
            <a:solidFill>
              <a:srgbClr val="3498DB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sp>
        <p:nvSpPr>
          <p:cNvPr id="310" name="Google Shape;310;p17"/>
          <p:cNvSpPr/>
          <p:nvPr/>
        </p:nvSpPr>
        <p:spPr>
          <a:xfrm>
            <a:off x="914400" y="4206240"/>
            <a:ext cx="457200" cy="457200"/>
          </a:xfrm>
          <a:prstGeom prst="ellipse">
            <a:avLst/>
          </a:prstGeom>
          <a:solidFill>
            <a:srgbClr val="3498DB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1" name="Google Shape;311;p17"/>
          <p:cNvSpPr txBox="1"/>
          <p:nvPr/>
        </p:nvSpPr>
        <p:spPr>
          <a:xfrm>
            <a:off x="914400" y="4206240"/>
            <a:ext cx="4572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/>
          </a:p>
        </p:txBody>
      </p:sp>
      <p:sp>
        <p:nvSpPr>
          <p:cNvPr id="312" name="Google Shape;312;p17"/>
          <p:cNvSpPr txBox="1"/>
          <p:nvPr/>
        </p:nvSpPr>
        <p:spPr>
          <a:xfrm>
            <a:off x="1554480" y="4206240"/>
            <a:ext cx="1828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Write code</a:t>
            </a:r>
            <a:endParaRPr/>
          </a:p>
        </p:txBody>
      </p:sp>
      <p:sp>
        <p:nvSpPr>
          <p:cNvPr id="313" name="Google Shape;313;p17"/>
          <p:cNvSpPr/>
          <p:nvPr/>
        </p:nvSpPr>
        <p:spPr>
          <a:xfrm>
            <a:off x="3657600" y="4114800"/>
            <a:ext cx="4572000" cy="548640"/>
          </a:xfrm>
          <a:prstGeom prst="rect">
            <a:avLst/>
          </a:prstGeom>
          <a:solidFill>
            <a:srgbClr val="1E1E1E"/>
          </a:solidFill>
          <a:ln w="9525" cap="flat" cmpd="sng">
            <a:solidFill>
              <a:srgbClr val="3498DB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4" name="Google Shape;314;p17"/>
          <p:cNvSpPr txBox="1"/>
          <p:nvPr/>
        </p:nvSpPr>
        <p:spPr>
          <a:xfrm>
            <a:off x="3840480" y="4206240"/>
            <a:ext cx="420624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import org.llm4s._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val client = LLM.client()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val response = client.complete(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Conversation(Seq(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UserMessage("Hello, Scala!")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))</a:t>
            </a:r>
            <a:endParaRPr/>
          </a:p>
        </p:txBody>
      </p:sp>
      <p:cxnSp>
        <p:nvCxnSpPr>
          <p:cNvPr id="315" name="Google Shape;315;p17"/>
          <p:cNvCxnSpPr/>
          <p:nvPr/>
        </p:nvCxnSpPr>
        <p:spPr>
          <a:xfrm>
            <a:off x="1143000" y="4663440"/>
            <a:ext cx="0" cy="731520"/>
          </a:xfrm>
          <a:prstGeom prst="straightConnector1">
            <a:avLst/>
          </a:prstGeom>
          <a:noFill/>
          <a:ln w="25400" cap="flat" cmpd="sng">
            <a:solidFill>
              <a:srgbClr val="3498DB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sp>
        <p:nvSpPr>
          <p:cNvPr id="316" name="Google Shape;316;p17"/>
          <p:cNvSpPr/>
          <p:nvPr/>
        </p:nvSpPr>
        <p:spPr>
          <a:xfrm>
            <a:off x="914400" y="5394960"/>
            <a:ext cx="457200" cy="457200"/>
          </a:xfrm>
          <a:prstGeom prst="ellipse">
            <a:avLst/>
          </a:prstGeom>
          <a:solidFill>
            <a:srgbClr val="3498DB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7" name="Google Shape;317;p17"/>
          <p:cNvSpPr txBox="1"/>
          <p:nvPr/>
        </p:nvSpPr>
        <p:spPr>
          <a:xfrm>
            <a:off x="914400" y="5394960"/>
            <a:ext cx="4572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/>
          </a:p>
        </p:txBody>
      </p:sp>
      <p:sp>
        <p:nvSpPr>
          <p:cNvPr id="318" name="Google Shape;318;p17"/>
          <p:cNvSpPr txBox="1"/>
          <p:nvPr/>
        </p:nvSpPr>
        <p:spPr>
          <a:xfrm>
            <a:off x="1554480" y="5394960"/>
            <a:ext cx="1828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Run</a:t>
            </a:r>
            <a:endParaRPr/>
          </a:p>
        </p:txBody>
      </p:sp>
      <p:sp>
        <p:nvSpPr>
          <p:cNvPr id="319" name="Google Shape;319;p17"/>
          <p:cNvSpPr/>
          <p:nvPr/>
        </p:nvSpPr>
        <p:spPr>
          <a:xfrm>
            <a:off x="3657600" y="5303520"/>
            <a:ext cx="4572000" cy="548640"/>
          </a:xfrm>
          <a:prstGeom prst="rect">
            <a:avLst/>
          </a:prstGeom>
          <a:solidFill>
            <a:srgbClr val="1E1E1E"/>
          </a:solidFill>
          <a:ln w="9525" cap="flat" cmpd="sng">
            <a:solidFill>
              <a:srgbClr val="3498DB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0" name="Google Shape;320;p17"/>
          <p:cNvSpPr txBox="1"/>
          <p:nvPr/>
        </p:nvSpPr>
        <p:spPr>
          <a:xfrm>
            <a:off x="3840480" y="5394960"/>
            <a:ext cx="420624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sbt run</a:t>
            </a:r>
            <a:endParaRPr/>
          </a:p>
        </p:txBody>
      </p:sp>
      <p:pic>
        <p:nvPicPr>
          <p:cNvPr id="321" name="Google Shape;321;p17" descr="placeholder_image_8_minimal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772400" y="5943600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17"/>
          <p:cNvSpPr txBox="1"/>
          <p:nvPr/>
        </p:nvSpPr>
        <p:spPr>
          <a:xfrm>
            <a:off x="457200" y="5943600"/>
            <a:ext cx="68580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Resources: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C8C8C8"/>
                </a:solidFill>
                <a:latin typeface="Calibri"/>
                <a:ea typeface="Calibri"/>
                <a:cs typeface="Calibri"/>
                <a:sym typeface="Calibri"/>
              </a:rPr>
              <a:t>• GitHub: github.com/llm4s/llm4s</a:t>
            </a:r>
            <a:br>
              <a:rPr lang="en-US" sz="1200">
                <a:solidFill>
                  <a:srgbClr val="C8C8C8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>
                <a:solidFill>
                  <a:srgbClr val="C8C8C8"/>
                </a:solidFill>
                <a:latin typeface="Calibri"/>
                <a:ea typeface="Calibri"/>
                <a:cs typeface="Calibri"/>
                <a:sym typeface="Calibri"/>
              </a:rPr>
              <a:t>• Docs: [URL]</a:t>
            </a:r>
            <a:br>
              <a:rPr lang="en-US" sz="1200">
                <a:solidFill>
                  <a:srgbClr val="C8C8C8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>
                <a:solidFill>
                  <a:srgbClr val="C8C8C8"/>
                </a:solidFill>
                <a:latin typeface="Calibri"/>
                <a:ea typeface="Calibri"/>
                <a:cs typeface="Calibri"/>
                <a:sym typeface="Calibri"/>
              </a:rPr>
              <a:t>• Discord: [Invite link]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1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lang="en-US" sz="3200" b="1"/>
              <a:t>Join the Movement : </a:t>
            </a:r>
            <a:r>
              <a:rPr lang="en-US" sz="2800" b="1"/>
              <a:t>Build the Cool Stuff</a:t>
            </a:r>
            <a:endParaRPr/>
          </a:p>
        </p:txBody>
      </p:sp>
      <p:sp>
        <p:nvSpPr>
          <p:cNvPr id="329" name="Google Shape;329;p1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1397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/>
          </a:p>
        </p:txBody>
      </p:sp>
      <p:graphicFrame>
        <p:nvGraphicFramePr>
          <p:cNvPr id="330" name="Google Shape;330;p18"/>
          <p:cNvGraphicFramePr/>
          <p:nvPr/>
        </p:nvGraphicFramePr>
        <p:xfrm>
          <a:off x="914400" y="2286000"/>
          <a:ext cx="7315200" cy="1828850"/>
        </p:xfrm>
        <a:graphic>
          <a:graphicData uri="http://schemas.openxmlformats.org/drawingml/2006/table">
            <a:tbl>
              <a:tblPr firstRow="1" bandRow="1">
                <a:noFill/>
                <a:tableStyleId>{E08BC02A-35A7-44FB-AB7D-FC8D3406C019}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57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/>
                        <a:t>Action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/>
                        <a:t>Link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/>
                        <a:t>QR Code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Star on GitHub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github.com/llm4s/llm4s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Join Discord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[Discord invite]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7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Try SZork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[Demo link]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7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Contribute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[Contributing guide]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331" name="Google Shape;331;p18" descr="placeholder_image_4_professional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00800" y="2743200"/>
            <a:ext cx="365760" cy="365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18" descr="placeholder_image_5_professional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00800" y="3200400"/>
            <a:ext cx="365760" cy="365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18" descr="placeholder_image_6_professional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400800" y="3657600"/>
            <a:ext cx="365760" cy="365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18" descr="placeholder_image_7_professional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400800" y="4114800"/>
            <a:ext cx="365760" cy="365760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18"/>
          <p:cNvSpPr txBox="1"/>
          <p:nvPr/>
        </p:nvSpPr>
        <p:spPr>
          <a:xfrm>
            <a:off x="914400" y="4389120"/>
            <a:ext cx="73152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Coming Soon:</a:t>
            </a:r>
            <a:endParaRPr/>
          </a:p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• Streaming support</a:t>
            </a:r>
            <a:endParaRPr/>
          </a:p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• More providers</a:t>
            </a:r>
            <a:endParaRPr/>
          </a:p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• Enhanced tool calling</a:t>
            </a:r>
            <a:endParaRPr/>
          </a:p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• Production templates</a:t>
            </a:r>
            <a:endParaRPr/>
          </a:p>
        </p:txBody>
      </p:sp>
      <p:sp>
        <p:nvSpPr>
          <p:cNvPr id="336" name="Google Shape;336;p18"/>
          <p:cNvSpPr txBox="1"/>
          <p:nvPr/>
        </p:nvSpPr>
        <p:spPr>
          <a:xfrm>
            <a:off x="914400" y="5486400"/>
            <a:ext cx="73152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Contact Information for Presenters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4" name="Rectangle 123">
            <a:extLst>
              <a:ext uri="{FF2B5EF4-FFF2-40B4-BE49-F238E27FC236}">
                <a16:creationId xmlns:a16="http://schemas.microsoft.com/office/drawing/2014/main" id="{73AD41DB-DF9F-49BC-85AE-6AB1840AD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Google Shape;104;p2"/>
          <p:cNvSpPr txBox="1">
            <a:spLocks noGrp="1"/>
          </p:cNvSpPr>
          <p:nvPr>
            <p:ph type="title"/>
          </p:nvPr>
        </p:nvSpPr>
        <p:spPr>
          <a:xfrm>
            <a:off x="628650" y="4669978"/>
            <a:ext cx="3293268" cy="1173700"/>
          </a:xfrm>
          <a:prstGeom prst="rect">
            <a:avLst/>
          </a:prstGeom>
        </p:spPr>
        <p:txBody>
          <a:bodyPr spcFirstLastPara="1" lIns="91425" tIns="45700" rIns="91425" bIns="45700" anchor="t" anchorCtr="0">
            <a:normAutofit/>
          </a:bodyPr>
          <a:lstStyle/>
          <a:p>
            <a:r>
              <a:rPr lang="en-US" sz="3500" b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Let's Play SZork!</a:t>
            </a:r>
            <a:endParaRPr lang="en-US" sz="3500">
              <a:solidFill>
                <a:schemeClr val="bg1"/>
              </a:solidFill>
            </a:endParaRPr>
          </a:p>
          <a:p>
            <a:endParaRPr lang="en-US" sz="3500">
              <a:solidFill>
                <a:schemeClr val="bg1"/>
              </a:solidFill>
            </a:endParaRPr>
          </a:p>
        </p:txBody>
      </p:sp>
      <p:pic>
        <p:nvPicPr>
          <p:cNvPr id="110" name="Google Shape;110;p2" title="Welcome_to_Szork.png"/>
          <p:cNvPicPr preferRelativeResize="0"/>
          <p:nvPr/>
        </p:nvPicPr>
        <p:blipFill>
          <a:blip r:embed="rId3"/>
          <a:srcRect b="34467"/>
          <a:stretch>
            <a:fillRect/>
          </a:stretch>
        </p:blipFill>
        <p:spPr>
          <a:xfrm>
            <a:off x="20" y="-2"/>
            <a:ext cx="9143980" cy="4286161"/>
          </a:xfrm>
          <a:custGeom>
            <a:avLst/>
            <a:gdLst/>
            <a:ahLst/>
            <a:cxnLst/>
            <a:rect l="l" t="t" r="r" b="b"/>
            <a:pathLst>
              <a:path w="12192000" h="3984912">
                <a:moveTo>
                  <a:pt x="0" y="0"/>
                </a:moveTo>
                <a:lnTo>
                  <a:pt x="12192000" y="0"/>
                </a:lnTo>
                <a:lnTo>
                  <a:pt x="12192000" y="566059"/>
                </a:lnTo>
                <a:lnTo>
                  <a:pt x="12192000" y="794037"/>
                </a:lnTo>
                <a:lnTo>
                  <a:pt x="12192000" y="2336800"/>
                </a:lnTo>
                <a:lnTo>
                  <a:pt x="12192000" y="2631227"/>
                </a:lnTo>
                <a:lnTo>
                  <a:pt x="12192000" y="3908712"/>
                </a:lnTo>
                <a:lnTo>
                  <a:pt x="9439275" y="3984912"/>
                </a:lnTo>
                <a:lnTo>
                  <a:pt x="5572127" y="3737262"/>
                </a:lnTo>
                <a:lnTo>
                  <a:pt x="0" y="3908712"/>
                </a:lnTo>
                <a:lnTo>
                  <a:pt x="0" y="2631227"/>
                </a:lnTo>
                <a:lnTo>
                  <a:pt x="0" y="2336800"/>
                </a:lnTo>
                <a:lnTo>
                  <a:pt x="0" y="794037"/>
                </a:lnTo>
                <a:lnTo>
                  <a:pt x="0" y="566059"/>
                </a:lnTo>
                <a:close/>
              </a:path>
            </a:pathLst>
          </a:custGeom>
          <a:noFill/>
        </p:spPr>
      </p:pic>
      <p:grpSp>
        <p:nvGrpSpPr>
          <p:cNvPr id="126" name="Group 125">
            <a:extLst>
              <a:ext uri="{FF2B5EF4-FFF2-40B4-BE49-F238E27FC236}">
                <a16:creationId xmlns:a16="http://schemas.microsoft.com/office/drawing/2014/main" id="{A4AE1828-51FD-4AD7-BCF6-9AF5C696CE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528992"/>
            <a:ext cx="9144000" cy="757168"/>
            <a:chOff x="0" y="2959818"/>
            <a:chExt cx="12192000" cy="757168"/>
          </a:xfrm>
        </p:grpSpPr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8542C7CD-02BE-4ADE-8D2F-DFB759D71A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959818"/>
              <a:ext cx="12192000" cy="757168"/>
            </a:xfrm>
            <a:custGeom>
              <a:avLst/>
              <a:gdLst>
                <a:gd name="connsiteX0" fmla="*/ 0 w 12192000"/>
                <a:gd name="connsiteY0" fmla="*/ 0 h 757168"/>
                <a:gd name="connsiteX1" fmla="*/ 41653 w 12192000"/>
                <a:gd name="connsiteY1" fmla="*/ 6945 h 757168"/>
                <a:gd name="connsiteX2" fmla="*/ 81317 w 12192000"/>
                <a:gd name="connsiteY2" fmla="*/ 15509 h 757168"/>
                <a:gd name="connsiteX3" fmla="*/ 114150 w 12192000"/>
                <a:gd name="connsiteY3" fmla="*/ 28105 h 757168"/>
                <a:gd name="connsiteX4" fmla="*/ 214865 w 12192000"/>
                <a:gd name="connsiteY4" fmla="*/ 58374 h 757168"/>
                <a:gd name="connsiteX5" fmla="*/ 299237 w 12192000"/>
                <a:gd name="connsiteY5" fmla="*/ 63560 h 757168"/>
                <a:gd name="connsiteX6" fmla="*/ 415570 w 12192000"/>
                <a:gd name="connsiteY6" fmla="*/ 83774 h 757168"/>
                <a:gd name="connsiteX7" fmla="*/ 633210 w 12192000"/>
                <a:gd name="connsiteY7" fmla="*/ 109108 h 757168"/>
                <a:gd name="connsiteX8" fmla="*/ 677567 w 12192000"/>
                <a:gd name="connsiteY8" fmla="*/ 119446 h 757168"/>
                <a:gd name="connsiteX9" fmla="*/ 946429 w 12192000"/>
                <a:gd name="connsiteY9" fmla="*/ 171502 h 757168"/>
                <a:gd name="connsiteX10" fmla="*/ 1163367 w 12192000"/>
                <a:gd name="connsiteY10" fmla="*/ 182106 h 757168"/>
                <a:gd name="connsiteX11" fmla="*/ 1180337 w 12192000"/>
                <a:gd name="connsiteY11" fmla="*/ 181279 h 757168"/>
                <a:gd name="connsiteX12" fmla="*/ 1263939 w 12192000"/>
                <a:gd name="connsiteY12" fmla="*/ 173070 h 757168"/>
                <a:gd name="connsiteX13" fmla="*/ 1392213 w 12192000"/>
                <a:gd name="connsiteY13" fmla="*/ 183225 h 757168"/>
                <a:gd name="connsiteX14" fmla="*/ 1479752 w 12192000"/>
                <a:gd name="connsiteY14" fmla="*/ 205174 h 757168"/>
                <a:gd name="connsiteX15" fmla="*/ 1589813 w 12192000"/>
                <a:gd name="connsiteY15" fmla="*/ 211706 h 757168"/>
                <a:gd name="connsiteX16" fmla="*/ 1716264 w 12192000"/>
                <a:gd name="connsiteY16" fmla="*/ 207459 h 757168"/>
                <a:gd name="connsiteX17" fmla="*/ 1772900 w 12192000"/>
                <a:gd name="connsiteY17" fmla="*/ 208137 h 757168"/>
                <a:gd name="connsiteX18" fmla="*/ 1929319 w 12192000"/>
                <a:gd name="connsiteY18" fmla="*/ 193822 h 757168"/>
                <a:gd name="connsiteX19" fmla="*/ 2021514 w 12192000"/>
                <a:gd name="connsiteY19" fmla="*/ 204186 h 757168"/>
                <a:gd name="connsiteX20" fmla="*/ 2111753 w 12192000"/>
                <a:gd name="connsiteY20" fmla="*/ 223797 h 757168"/>
                <a:gd name="connsiteX21" fmla="*/ 2169356 w 12192000"/>
                <a:gd name="connsiteY21" fmla="*/ 241125 h 757168"/>
                <a:gd name="connsiteX22" fmla="*/ 2286638 w 12192000"/>
                <a:gd name="connsiteY22" fmla="*/ 257382 h 757168"/>
                <a:gd name="connsiteX23" fmla="*/ 2308368 w 12192000"/>
                <a:gd name="connsiteY23" fmla="*/ 256995 h 757168"/>
                <a:gd name="connsiteX24" fmla="*/ 2660621 w 12192000"/>
                <a:gd name="connsiteY24" fmla="*/ 262863 h 757168"/>
                <a:gd name="connsiteX25" fmla="*/ 2801134 w 12192000"/>
                <a:gd name="connsiteY25" fmla="*/ 250006 h 757168"/>
                <a:gd name="connsiteX26" fmla="*/ 2830994 w 12192000"/>
                <a:gd name="connsiteY26" fmla="*/ 249091 h 757168"/>
                <a:gd name="connsiteX27" fmla="*/ 3129084 w 12192000"/>
                <a:gd name="connsiteY27" fmla="*/ 242009 h 757168"/>
                <a:gd name="connsiteX28" fmla="*/ 3162162 w 12192000"/>
                <a:gd name="connsiteY28" fmla="*/ 242789 h 757168"/>
                <a:gd name="connsiteX29" fmla="*/ 3254072 w 12192000"/>
                <a:gd name="connsiteY29" fmla="*/ 251612 h 757168"/>
                <a:gd name="connsiteX30" fmla="*/ 3473491 w 12192000"/>
                <a:gd name="connsiteY30" fmla="*/ 221903 h 757168"/>
                <a:gd name="connsiteX31" fmla="*/ 3691860 w 12192000"/>
                <a:gd name="connsiteY31" fmla="*/ 219228 h 757168"/>
                <a:gd name="connsiteX32" fmla="*/ 3811494 w 12192000"/>
                <a:gd name="connsiteY32" fmla="*/ 225691 h 757168"/>
                <a:gd name="connsiteX33" fmla="*/ 3897533 w 12192000"/>
                <a:gd name="connsiteY33" fmla="*/ 220087 h 757168"/>
                <a:gd name="connsiteX34" fmla="*/ 4109430 w 12192000"/>
                <a:gd name="connsiteY34" fmla="*/ 200477 h 757168"/>
                <a:gd name="connsiteX35" fmla="*/ 4208772 w 12192000"/>
                <a:gd name="connsiteY35" fmla="*/ 200914 h 757168"/>
                <a:gd name="connsiteX36" fmla="*/ 4314641 w 12192000"/>
                <a:gd name="connsiteY36" fmla="*/ 196159 h 757168"/>
                <a:gd name="connsiteX37" fmla="*/ 4577622 w 12192000"/>
                <a:gd name="connsiteY37" fmla="*/ 163774 h 757168"/>
                <a:gd name="connsiteX38" fmla="*/ 4790345 w 12192000"/>
                <a:gd name="connsiteY38" fmla="*/ 177592 h 757168"/>
                <a:gd name="connsiteX39" fmla="*/ 4926164 w 12192000"/>
                <a:gd name="connsiteY39" fmla="*/ 184139 h 757168"/>
                <a:gd name="connsiteX40" fmla="*/ 5088812 w 12192000"/>
                <a:gd name="connsiteY40" fmla="*/ 177401 h 757168"/>
                <a:gd name="connsiteX41" fmla="*/ 5222466 w 12192000"/>
                <a:gd name="connsiteY41" fmla="*/ 162082 h 757168"/>
                <a:gd name="connsiteX42" fmla="*/ 5406528 w 12192000"/>
                <a:gd name="connsiteY42" fmla="*/ 153987 h 757168"/>
                <a:gd name="connsiteX43" fmla="*/ 5590716 w 12192000"/>
                <a:gd name="connsiteY43" fmla="*/ 129490 h 757168"/>
                <a:gd name="connsiteX44" fmla="*/ 5719429 w 12192000"/>
                <a:gd name="connsiteY44" fmla="*/ 110099 h 757168"/>
                <a:gd name="connsiteX45" fmla="*/ 5897895 w 12192000"/>
                <a:gd name="connsiteY45" fmla="*/ 96368 h 757168"/>
                <a:gd name="connsiteX46" fmla="*/ 6169957 w 12192000"/>
                <a:gd name="connsiteY46" fmla="*/ 94411 h 757168"/>
                <a:gd name="connsiteX47" fmla="*/ 6294827 w 12192000"/>
                <a:gd name="connsiteY47" fmla="*/ 99236 h 757168"/>
                <a:gd name="connsiteX48" fmla="*/ 6494261 w 12192000"/>
                <a:gd name="connsiteY48" fmla="*/ 71724 h 757168"/>
                <a:gd name="connsiteX49" fmla="*/ 6579627 w 12192000"/>
                <a:gd name="connsiteY49" fmla="*/ 57883 h 757168"/>
                <a:gd name="connsiteX50" fmla="*/ 6654800 w 12192000"/>
                <a:gd name="connsiteY50" fmla="*/ 77086 h 757168"/>
                <a:gd name="connsiteX51" fmla="*/ 6703059 w 12192000"/>
                <a:gd name="connsiteY51" fmla="*/ 97166 h 757168"/>
                <a:gd name="connsiteX52" fmla="*/ 6859445 w 12192000"/>
                <a:gd name="connsiteY52" fmla="*/ 90481 h 757168"/>
                <a:gd name="connsiteX53" fmla="*/ 7025414 w 12192000"/>
                <a:gd name="connsiteY53" fmla="*/ 83536 h 757168"/>
                <a:gd name="connsiteX54" fmla="*/ 7144137 w 12192000"/>
                <a:gd name="connsiteY54" fmla="*/ 79264 h 757168"/>
                <a:gd name="connsiteX55" fmla="*/ 7291235 w 12192000"/>
                <a:gd name="connsiteY55" fmla="*/ 95367 h 757168"/>
                <a:gd name="connsiteX56" fmla="*/ 7407395 w 12192000"/>
                <a:gd name="connsiteY56" fmla="*/ 104888 h 757168"/>
                <a:gd name="connsiteX57" fmla="*/ 7500837 w 12192000"/>
                <a:gd name="connsiteY57" fmla="*/ 119515 h 757168"/>
                <a:gd name="connsiteX58" fmla="*/ 7533567 w 12192000"/>
                <a:gd name="connsiteY58" fmla="*/ 126955 h 757168"/>
                <a:gd name="connsiteX59" fmla="*/ 7792910 w 12192000"/>
                <a:gd name="connsiteY59" fmla="*/ 185188 h 757168"/>
                <a:gd name="connsiteX60" fmla="*/ 8070699 w 12192000"/>
                <a:gd name="connsiteY60" fmla="*/ 235423 h 757168"/>
                <a:gd name="connsiteX61" fmla="*/ 8253177 w 12192000"/>
                <a:gd name="connsiteY61" fmla="*/ 222473 h 757168"/>
                <a:gd name="connsiteX62" fmla="*/ 8320683 w 12192000"/>
                <a:gd name="connsiteY62" fmla="*/ 226393 h 757168"/>
                <a:gd name="connsiteX63" fmla="*/ 8631438 w 12192000"/>
                <a:gd name="connsiteY63" fmla="*/ 237528 h 757168"/>
                <a:gd name="connsiteX64" fmla="*/ 8686410 w 12192000"/>
                <a:gd name="connsiteY64" fmla="*/ 234877 h 757168"/>
                <a:gd name="connsiteX65" fmla="*/ 8980658 w 12192000"/>
                <a:gd name="connsiteY65" fmla="*/ 273001 h 757168"/>
                <a:gd name="connsiteX66" fmla="*/ 9087625 w 12192000"/>
                <a:gd name="connsiteY66" fmla="*/ 282423 h 757168"/>
                <a:gd name="connsiteX67" fmla="*/ 9186017 w 12192000"/>
                <a:gd name="connsiteY67" fmla="*/ 293875 h 757168"/>
                <a:gd name="connsiteX68" fmla="*/ 9323931 w 12192000"/>
                <a:gd name="connsiteY68" fmla="*/ 302628 h 757168"/>
                <a:gd name="connsiteX69" fmla="*/ 9467213 w 12192000"/>
                <a:gd name="connsiteY69" fmla="*/ 307275 h 757168"/>
                <a:gd name="connsiteX70" fmla="*/ 9626826 w 12192000"/>
                <a:gd name="connsiteY70" fmla="*/ 316213 h 757168"/>
                <a:gd name="connsiteX71" fmla="*/ 9689696 w 12192000"/>
                <a:gd name="connsiteY71" fmla="*/ 324467 h 757168"/>
                <a:gd name="connsiteX72" fmla="*/ 9860526 w 12192000"/>
                <a:gd name="connsiteY72" fmla="*/ 329986 h 757168"/>
                <a:gd name="connsiteX73" fmla="*/ 9949775 w 12192000"/>
                <a:gd name="connsiteY73" fmla="*/ 340386 h 757168"/>
                <a:gd name="connsiteX74" fmla="*/ 10097252 w 12192000"/>
                <a:gd name="connsiteY74" fmla="*/ 349262 h 757168"/>
                <a:gd name="connsiteX75" fmla="*/ 10145261 w 12192000"/>
                <a:gd name="connsiteY75" fmla="*/ 353113 h 757168"/>
                <a:gd name="connsiteX76" fmla="*/ 10188159 w 12192000"/>
                <a:gd name="connsiteY76" fmla="*/ 356124 h 757168"/>
                <a:gd name="connsiteX77" fmla="*/ 10336144 w 12192000"/>
                <a:gd name="connsiteY77" fmla="*/ 348235 h 757168"/>
                <a:gd name="connsiteX78" fmla="*/ 10466847 w 12192000"/>
                <a:gd name="connsiteY78" fmla="*/ 354131 h 757168"/>
                <a:gd name="connsiteX79" fmla="*/ 10696514 w 12192000"/>
                <a:gd name="connsiteY79" fmla="*/ 353575 h 757168"/>
                <a:gd name="connsiteX80" fmla="*/ 10746932 w 12192000"/>
                <a:gd name="connsiteY80" fmla="*/ 360606 h 757168"/>
                <a:gd name="connsiteX81" fmla="*/ 10905388 w 12192000"/>
                <a:gd name="connsiteY81" fmla="*/ 370627 h 757168"/>
                <a:gd name="connsiteX82" fmla="*/ 10995602 w 12192000"/>
                <a:gd name="connsiteY82" fmla="*/ 376691 h 757168"/>
                <a:gd name="connsiteX83" fmla="*/ 11107647 w 12192000"/>
                <a:gd name="connsiteY83" fmla="*/ 373405 h 757168"/>
                <a:gd name="connsiteX84" fmla="*/ 11302440 w 12192000"/>
                <a:gd name="connsiteY84" fmla="*/ 364156 h 757168"/>
                <a:gd name="connsiteX85" fmla="*/ 11353613 w 12192000"/>
                <a:gd name="connsiteY85" fmla="*/ 363785 h 757168"/>
                <a:gd name="connsiteX86" fmla="*/ 11447323 w 12192000"/>
                <a:gd name="connsiteY86" fmla="*/ 359346 h 757168"/>
                <a:gd name="connsiteX87" fmla="*/ 11464292 w 12192000"/>
                <a:gd name="connsiteY87" fmla="*/ 358519 h 757168"/>
                <a:gd name="connsiteX88" fmla="*/ 11607560 w 12192000"/>
                <a:gd name="connsiteY88" fmla="*/ 342370 h 757168"/>
                <a:gd name="connsiteX89" fmla="*/ 11681426 w 12192000"/>
                <a:gd name="connsiteY89" fmla="*/ 344335 h 757168"/>
                <a:gd name="connsiteX90" fmla="*/ 11893565 w 12192000"/>
                <a:gd name="connsiteY90" fmla="*/ 355261 h 757168"/>
                <a:gd name="connsiteX91" fmla="*/ 11983290 w 12192000"/>
                <a:gd name="connsiteY91" fmla="*/ 363588 h 757168"/>
                <a:gd name="connsiteX92" fmla="*/ 12192000 w 12192000"/>
                <a:gd name="connsiteY92" fmla="*/ 388018 h 757168"/>
                <a:gd name="connsiteX93" fmla="*/ 12192000 w 12192000"/>
                <a:gd name="connsiteY93" fmla="*/ 577115 h 757168"/>
                <a:gd name="connsiteX94" fmla="*/ 12157329 w 12192000"/>
                <a:gd name="connsiteY94" fmla="*/ 588862 h 757168"/>
                <a:gd name="connsiteX95" fmla="*/ 12066948 w 12192000"/>
                <a:gd name="connsiteY95" fmla="*/ 586034 h 757168"/>
                <a:gd name="connsiteX96" fmla="*/ 11911344 w 12192000"/>
                <a:gd name="connsiteY96" fmla="*/ 521599 h 757168"/>
                <a:gd name="connsiteX97" fmla="*/ 11847823 w 12192000"/>
                <a:gd name="connsiteY97" fmla="*/ 511785 h 757168"/>
                <a:gd name="connsiteX98" fmla="*/ 11737547 w 12192000"/>
                <a:gd name="connsiteY98" fmla="*/ 502380 h 757168"/>
                <a:gd name="connsiteX99" fmla="*/ 11636052 w 12192000"/>
                <a:gd name="connsiteY99" fmla="*/ 514993 h 757168"/>
                <a:gd name="connsiteX100" fmla="*/ 11394706 w 12192000"/>
                <a:gd name="connsiteY100" fmla="*/ 590867 h 757168"/>
                <a:gd name="connsiteX101" fmla="*/ 11354978 w 12192000"/>
                <a:gd name="connsiteY101" fmla="*/ 597561 h 757168"/>
                <a:gd name="connsiteX102" fmla="*/ 11285306 w 12192000"/>
                <a:gd name="connsiteY102" fmla="*/ 599825 h 757168"/>
                <a:gd name="connsiteX103" fmla="*/ 11008528 w 12192000"/>
                <a:gd name="connsiteY103" fmla="*/ 656670 h 757168"/>
                <a:gd name="connsiteX104" fmla="*/ 10948735 w 12192000"/>
                <a:gd name="connsiteY104" fmla="*/ 652964 h 757168"/>
                <a:gd name="connsiteX105" fmla="*/ 10850698 w 12192000"/>
                <a:gd name="connsiteY105" fmla="*/ 641721 h 757168"/>
                <a:gd name="connsiteX106" fmla="*/ 10744026 w 12192000"/>
                <a:gd name="connsiteY106" fmla="*/ 647769 h 757168"/>
                <a:gd name="connsiteX107" fmla="*/ 10666160 w 12192000"/>
                <a:gd name="connsiteY107" fmla="*/ 651891 h 757168"/>
                <a:gd name="connsiteX108" fmla="*/ 10450521 w 12192000"/>
                <a:gd name="connsiteY108" fmla="*/ 616552 h 757168"/>
                <a:gd name="connsiteX109" fmla="*/ 10271192 w 12192000"/>
                <a:gd name="connsiteY109" fmla="*/ 583498 h 757168"/>
                <a:gd name="connsiteX110" fmla="*/ 10246067 w 12192000"/>
                <a:gd name="connsiteY110" fmla="*/ 585423 h 757168"/>
                <a:gd name="connsiteX111" fmla="*/ 10005027 w 12192000"/>
                <a:gd name="connsiteY111" fmla="*/ 592252 h 757168"/>
                <a:gd name="connsiteX112" fmla="*/ 9898681 w 12192000"/>
                <a:gd name="connsiteY112" fmla="*/ 613195 h 757168"/>
                <a:gd name="connsiteX113" fmla="*/ 9753225 w 12192000"/>
                <a:gd name="connsiteY113" fmla="*/ 629038 h 757168"/>
                <a:gd name="connsiteX114" fmla="*/ 9591376 w 12192000"/>
                <a:gd name="connsiteY114" fmla="*/ 648601 h 757168"/>
                <a:gd name="connsiteX115" fmla="*/ 9472860 w 12192000"/>
                <a:gd name="connsiteY115" fmla="*/ 655936 h 757168"/>
                <a:gd name="connsiteX116" fmla="*/ 9299788 w 12192000"/>
                <a:gd name="connsiteY116" fmla="*/ 636945 h 757168"/>
                <a:gd name="connsiteX117" fmla="*/ 9264605 w 12192000"/>
                <a:gd name="connsiteY117" fmla="*/ 627087 h 757168"/>
                <a:gd name="connsiteX118" fmla="*/ 8926435 w 12192000"/>
                <a:gd name="connsiteY118" fmla="*/ 549269 h 757168"/>
                <a:gd name="connsiteX119" fmla="*/ 8698934 w 12192000"/>
                <a:gd name="connsiteY119" fmla="*/ 536583 h 757168"/>
                <a:gd name="connsiteX120" fmla="*/ 8622862 w 12192000"/>
                <a:gd name="connsiteY120" fmla="*/ 541563 h 757168"/>
                <a:gd name="connsiteX121" fmla="*/ 8482784 w 12192000"/>
                <a:gd name="connsiteY121" fmla="*/ 574094 h 757168"/>
                <a:gd name="connsiteX122" fmla="*/ 8421565 w 12192000"/>
                <a:gd name="connsiteY122" fmla="*/ 576610 h 757168"/>
                <a:gd name="connsiteX123" fmla="*/ 8313469 w 12192000"/>
                <a:gd name="connsiteY123" fmla="*/ 574762 h 757168"/>
                <a:gd name="connsiteX124" fmla="*/ 8079520 w 12192000"/>
                <a:gd name="connsiteY124" fmla="*/ 558685 h 757168"/>
                <a:gd name="connsiteX125" fmla="*/ 7773327 w 12192000"/>
                <a:gd name="connsiteY125" fmla="*/ 558854 h 757168"/>
                <a:gd name="connsiteX126" fmla="*/ 7652477 w 12192000"/>
                <a:gd name="connsiteY126" fmla="*/ 547561 h 757168"/>
                <a:gd name="connsiteX127" fmla="*/ 7522274 w 12192000"/>
                <a:gd name="connsiteY127" fmla="*/ 532150 h 757168"/>
                <a:gd name="connsiteX128" fmla="*/ 7484080 w 12192000"/>
                <a:gd name="connsiteY128" fmla="*/ 530532 h 757168"/>
                <a:gd name="connsiteX129" fmla="*/ 7282277 w 12192000"/>
                <a:gd name="connsiteY129" fmla="*/ 540177 h 757168"/>
                <a:gd name="connsiteX130" fmla="*/ 7235690 w 12192000"/>
                <a:gd name="connsiteY130" fmla="*/ 551282 h 757168"/>
                <a:gd name="connsiteX131" fmla="*/ 7116339 w 12192000"/>
                <a:gd name="connsiteY131" fmla="*/ 539494 h 757168"/>
                <a:gd name="connsiteX132" fmla="*/ 7011067 w 12192000"/>
                <a:gd name="connsiteY132" fmla="*/ 511848 h 757168"/>
                <a:gd name="connsiteX133" fmla="*/ 6403234 w 12192000"/>
                <a:gd name="connsiteY133" fmla="*/ 432296 h 757168"/>
                <a:gd name="connsiteX134" fmla="*/ 6036273 w 12192000"/>
                <a:gd name="connsiteY134" fmla="*/ 412301 h 757168"/>
                <a:gd name="connsiteX135" fmla="*/ 5780467 w 12192000"/>
                <a:gd name="connsiteY135" fmla="*/ 377910 h 757168"/>
                <a:gd name="connsiteX136" fmla="*/ 5739051 w 12192000"/>
                <a:gd name="connsiteY136" fmla="*/ 353609 h 757168"/>
                <a:gd name="connsiteX137" fmla="*/ 5583566 w 12192000"/>
                <a:gd name="connsiteY137" fmla="*/ 321995 h 757168"/>
                <a:gd name="connsiteX138" fmla="*/ 5432030 w 12192000"/>
                <a:gd name="connsiteY138" fmla="*/ 362512 h 757168"/>
                <a:gd name="connsiteX139" fmla="*/ 5241398 w 12192000"/>
                <a:gd name="connsiteY139" fmla="*/ 425781 h 757168"/>
                <a:gd name="connsiteX140" fmla="*/ 5139710 w 12192000"/>
                <a:gd name="connsiteY140" fmla="*/ 421022 h 757168"/>
                <a:gd name="connsiteX141" fmla="*/ 4929402 w 12192000"/>
                <a:gd name="connsiteY141" fmla="*/ 424310 h 757168"/>
                <a:gd name="connsiteX142" fmla="*/ 4782793 w 12192000"/>
                <a:gd name="connsiteY142" fmla="*/ 441046 h 757168"/>
                <a:gd name="connsiteX143" fmla="*/ 4577594 w 12192000"/>
                <a:gd name="connsiteY143" fmla="*/ 459290 h 757168"/>
                <a:gd name="connsiteX144" fmla="*/ 4500826 w 12192000"/>
                <a:gd name="connsiteY144" fmla="*/ 470529 h 757168"/>
                <a:gd name="connsiteX145" fmla="*/ 4317973 w 12192000"/>
                <a:gd name="connsiteY145" fmla="*/ 483649 h 757168"/>
                <a:gd name="connsiteX146" fmla="*/ 4166722 w 12192000"/>
                <a:gd name="connsiteY146" fmla="*/ 490602 h 757168"/>
                <a:gd name="connsiteX147" fmla="*/ 4042814 w 12192000"/>
                <a:gd name="connsiteY147" fmla="*/ 530660 h 757168"/>
                <a:gd name="connsiteX148" fmla="*/ 4002653 w 12192000"/>
                <a:gd name="connsiteY148" fmla="*/ 552594 h 757168"/>
                <a:gd name="connsiteX149" fmla="*/ 3969549 w 12192000"/>
                <a:gd name="connsiteY149" fmla="*/ 566312 h 757168"/>
                <a:gd name="connsiteX150" fmla="*/ 3821685 w 12192000"/>
                <a:gd name="connsiteY150" fmla="*/ 649183 h 757168"/>
                <a:gd name="connsiteX151" fmla="*/ 3805138 w 12192000"/>
                <a:gd name="connsiteY151" fmla="*/ 655947 h 757168"/>
                <a:gd name="connsiteX152" fmla="*/ 3609177 w 12192000"/>
                <a:gd name="connsiteY152" fmla="*/ 687459 h 757168"/>
                <a:gd name="connsiteX153" fmla="*/ 3539727 w 12192000"/>
                <a:gd name="connsiteY153" fmla="*/ 706521 h 757168"/>
                <a:gd name="connsiteX154" fmla="*/ 3396572 w 12192000"/>
                <a:gd name="connsiteY154" fmla="*/ 755681 h 757168"/>
                <a:gd name="connsiteX155" fmla="*/ 3341054 w 12192000"/>
                <a:gd name="connsiteY155" fmla="*/ 754679 h 757168"/>
                <a:gd name="connsiteX156" fmla="*/ 3138775 w 12192000"/>
                <a:gd name="connsiteY156" fmla="*/ 710120 h 757168"/>
                <a:gd name="connsiteX157" fmla="*/ 3037283 w 12192000"/>
                <a:gd name="connsiteY157" fmla="*/ 666453 h 757168"/>
                <a:gd name="connsiteX158" fmla="*/ 3002117 w 12192000"/>
                <a:gd name="connsiteY158" fmla="*/ 649347 h 757168"/>
                <a:gd name="connsiteX159" fmla="*/ 2747294 w 12192000"/>
                <a:gd name="connsiteY159" fmla="*/ 652400 h 757168"/>
                <a:gd name="connsiteX160" fmla="*/ 2676273 w 12192000"/>
                <a:gd name="connsiteY160" fmla="*/ 652304 h 757168"/>
                <a:gd name="connsiteX161" fmla="*/ 2432360 w 12192000"/>
                <a:gd name="connsiteY161" fmla="*/ 657836 h 757168"/>
                <a:gd name="connsiteX162" fmla="*/ 2382311 w 12192000"/>
                <a:gd name="connsiteY162" fmla="*/ 650824 h 757168"/>
                <a:gd name="connsiteX163" fmla="*/ 2055134 w 12192000"/>
                <a:gd name="connsiteY163" fmla="*/ 630053 h 757168"/>
                <a:gd name="connsiteX164" fmla="*/ 2031829 w 12192000"/>
                <a:gd name="connsiteY164" fmla="*/ 639324 h 757168"/>
                <a:gd name="connsiteX165" fmla="*/ 1912764 w 12192000"/>
                <a:gd name="connsiteY165" fmla="*/ 664183 h 757168"/>
                <a:gd name="connsiteX166" fmla="*/ 1755637 w 12192000"/>
                <a:gd name="connsiteY166" fmla="*/ 663960 h 757168"/>
                <a:gd name="connsiteX167" fmla="*/ 1727159 w 12192000"/>
                <a:gd name="connsiteY167" fmla="*/ 659605 h 757168"/>
                <a:gd name="connsiteX168" fmla="*/ 1622470 w 12192000"/>
                <a:gd name="connsiteY168" fmla="*/ 634850 h 757168"/>
                <a:gd name="connsiteX169" fmla="*/ 1385955 w 12192000"/>
                <a:gd name="connsiteY169" fmla="*/ 604522 h 757168"/>
                <a:gd name="connsiteX170" fmla="*/ 1340055 w 12192000"/>
                <a:gd name="connsiteY170" fmla="*/ 595629 h 757168"/>
                <a:gd name="connsiteX171" fmla="*/ 1257271 w 12192000"/>
                <a:gd name="connsiteY171" fmla="*/ 581180 h 757168"/>
                <a:gd name="connsiteX172" fmla="*/ 1031914 w 12192000"/>
                <a:gd name="connsiteY172" fmla="*/ 562692 h 757168"/>
                <a:gd name="connsiteX173" fmla="*/ 922031 w 12192000"/>
                <a:gd name="connsiteY173" fmla="*/ 566853 h 757168"/>
                <a:gd name="connsiteX174" fmla="*/ 873250 w 12192000"/>
                <a:gd name="connsiteY174" fmla="*/ 563724 h 757168"/>
                <a:gd name="connsiteX175" fmla="*/ 711627 w 12192000"/>
                <a:gd name="connsiteY175" fmla="*/ 529880 h 757168"/>
                <a:gd name="connsiteX176" fmla="*/ 311112 w 12192000"/>
                <a:gd name="connsiteY176" fmla="*/ 525106 h 757168"/>
                <a:gd name="connsiteX177" fmla="*/ 184145 w 12192000"/>
                <a:gd name="connsiteY177" fmla="*/ 532188 h 757168"/>
                <a:gd name="connsiteX178" fmla="*/ 116886 w 12192000"/>
                <a:gd name="connsiteY178" fmla="*/ 530572 h 757168"/>
                <a:gd name="connsiteX179" fmla="*/ 23941 w 12192000"/>
                <a:gd name="connsiteY179" fmla="*/ 506433 h 757168"/>
                <a:gd name="connsiteX180" fmla="*/ 0 w 12192000"/>
                <a:gd name="connsiteY180" fmla="*/ 502149 h 75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</a:cxnLst>
              <a:rect l="l" t="t" r="r" b="b"/>
              <a:pathLst>
                <a:path w="12192000" h="757168">
                  <a:moveTo>
                    <a:pt x="0" y="0"/>
                  </a:moveTo>
                  <a:lnTo>
                    <a:pt x="41653" y="6945"/>
                  </a:lnTo>
                  <a:cubicBezTo>
                    <a:pt x="55151" y="9178"/>
                    <a:pt x="68996" y="11810"/>
                    <a:pt x="81317" y="15509"/>
                  </a:cubicBezTo>
                  <a:cubicBezTo>
                    <a:pt x="92911" y="18978"/>
                    <a:pt x="102562" y="24446"/>
                    <a:pt x="114150" y="28105"/>
                  </a:cubicBezTo>
                  <a:cubicBezTo>
                    <a:pt x="145644" y="37958"/>
                    <a:pt x="177914" y="47281"/>
                    <a:pt x="214865" y="58374"/>
                  </a:cubicBezTo>
                  <a:cubicBezTo>
                    <a:pt x="236680" y="42349"/>
                    <a:pt x="264438" y="53534"/>
                    <a:pt x="299237" y="63560"/>
                  </a:cubicBezTo>
                  <a:cubicBezTo>
                    <a:pt x="334763" y="73816"/>
                    <a:pt x="376093" y="78654"/>
                    <a:pt x="415570" y="83774"/>
                  </a:cubicBezTo>
                  <a:cubicBezTo>
                    <a:pt x="487949" y="93100"/>
                    <a:pt x="560804" y="100354"/>
                    <a:pt x="633210" y="109108"/>
                  </a:cubicBezTo>
                  <a:cubicBezTo>
                    <a:pt x="648566" y="111058"/>
                    <a:pt x="666073" y="114072"/>
                    <a:pt x="677567" y="119446"/>
                  </a:cubicBezTo>
                  <a:cubicBezTo>
                    <a:pt x="756262" y="155621"/>
                    <a:pt x="853422" y="169678"/>
                    <a:pt x="946429" y="171502"/>
                  </a:cubicBezTo>
                  <a:cubicBezTo>
                    <a:pt x="1019582" y="173044"/>
                    <a:pt x="1091239" y="175083"/>
                    <a:pt x="1163367" y="182106"/>
                  </a:cubicBezTo>
                  <a:cubicBezTo>
                    <a:pt x="1168863" y="182586"/>
                    <a:pt x="1176224" y="182589"/>
                    <a:pt x="1180337" y="181279"/>
                  </a:cubicBezTo>
                  <a:cubicBezTo>
                    <a:pt x="1205822" y="172503"/>
                    <a:pt x="1231920" y="173109"/>
                    <a:pt x="1263939" y="173070"/>
                  </a:cubicBezTo>
                  <a:cubicBezTo>
                    <a:pt x="1309211" y="172961"/>
                    <a:pt x="1350592" y="176848"/>
                    <a:pt x="1392213" y="183225"/>
                  </a:cubicBezTo>
                  <a:cubicBezTo>
                    <a:pt x="1422516" y="187866"/>
                    <a:pt x="1453010" y="195759"/>
                    <a:pt x="1479752" y="205174"/>
                  </a:cubicBezTo>
                  <a:cubicBezTo>
                    <a:pt x="1516962" y="218381"/>
                    <a:pt x="1553071" y="224660"/>
                    <a:pt x="1589813" y="211706"/>
                  </a:cubicBezTo>
                  <a:cubicBezTo>
                    <a:pt x="1629541" y="197953"/>
                    <a:pt x="1673292" y="205778"/>
                    <a:pt x="1716264" y="207459"/>
                  </a:cubicBezTo>
                  <a:cubicBezTo>
                    <a:pt x="1734988" y="208248"/>
                    <a:pt x="1754789" y="209668"/>
                    <a:pt x="1772900" y="208137"/>
                  </a:cubicBezTo>
                  <a:cubicBezTo>
                    <a:pt x="1825381" y="203828"/>
                    <a:pt x="1876222" y="195808"/>
                    <a:pt x="1929319" y="193822"/>
                  </a:cubicBezTo>
                  <a:cubicBezTo>
                    <a:pt x="1958819" y="192698"/>
                    <a:pt x="1991232" y="199166"/>
                    <a:pt x="2021514" y="204186"/>
                  </a:cubicBezTo>
                  <a:cubicBezTo>
                    <a:pt x="2052154" y="209417"/>
                    <a:pt x="2082323" y="216530"/>
                    <a:pt x="2111753" y="223797"/>
                  </a:cubicBezTo>
                  <a:cubicBezTo>
                    <a:pt x="2131736" y="228659"/>
                    <a:pt x="2153567" y="233429"/>
                    <a:pt x="2169356" y="241125"/>
                  </a:cubicBezTo>
                  <a:cubicBezTo>
                    <a:pt x="2205243" y="258649"/>
                    <a:pt x="2242901" y="263295"/>
                    <a:pt x="2286638" y="257382"/>
                  </a:cubicBezTo>
                  <a:cubicBezTo>
                    <a:pt x="2293313" y="256396"/>
                    <a:pt x="2301018" y="256799"/>
                    <a:pt x="2308368" y="256995"/>
                  </a:cubicBezTo>
                  <a:cubicBezTo>
                    <a:pt x="2426026" y="259155"/>
                    <a:pt x="2543593" y="262834"/>
                    <a:pt x="2660621" y="262863"/>
                  </a:cubicBezTo>
                  <a:cubicBezTo>
                    <a:pt x="2708088" y="262871"/>
                    <a:pt x="2754165" y="254412"/>
                    <a:pt x="2801134" y="250006"/>
                  </a:cubicBezTo>
                  <a:cubicBezTo>
                    <a:pt x="2810748" y="249174"/>
                    <a:pt x="2821504" y="247638"/>
                    <a:pt x="2830994" y="249091"/>
                  </a:cubicBezTo>
                  <a:cubicBezTo>
                    <a:pt x="2934354" y="264045"/>
                    <a:pt x="3032340" y="255254"/>
                    <a:pt x="3129084" y="242009"/>
                  </a:cubicBezTo>
                  <a:cubicBezTo>
                    <a:pt x="3139090" y="240625"/>
                    <a:pt x="3151170" y="241831"/>
                    <a:pt x="3162162" y="242789"/>
                  </a:cubicBezTo>
                  <a:cubicBezTo>
                    <a:pt x="3192925" y="245736"/>
                    <a:pt x="3225969" y="254145"/>
                    <a:pt x="3254072" y="251612"/>
                  </a:cubicBezTo>
                  <a:cubicBezTo>
                    <a:pt x="3328782" y="244461"/>
                    <a:pt x="3402881" y="234992"/>
                    <a:pt x="3473491" y="221903"/>
                  </a:cubicBezTo>
                  <a:cubicBezTo>
                    <a:pt x="3545212" y="208683"/>
                    <a:pt x="3611651" y="197856"/>
                    <a:pt x="3691860" y="219228"/>
                  </a:cubicBezTo>
                  <a:cubicBezTo>
                    <a:pt x="3725977" y="228268"/>
                    <a:pt x="3771754" y="225515"/>
                    <a:pt x="3811494" y="225691"/>
                  </a:cubicBezTo>
                  <a:cubicBezTo>
                    <a:pt x="3840564" y="225687"/>
                    <a:pt x="3868906" y="218586"/>
                    <a:pt x="3897533" y="220087"/>
                  </a:cubicBezTo>
                  <a:cubicBezTo>
                    <a:pt x="3973874" y="224087"/>
                    <a:pt x="4042293" y="217563"/>
                    <a:pt x="4109430" y="200477"/>
                  </a:cubicBezTo>
                  <a:cubicBezTo>
                    <a:pt x="4135544" y="193834"/>
                    <a:pt x="4175268" y="201258"/>
                    <a:pt x="4208772" y="200914"/>
                  </a:cubicBezTo>
                  <a:cubicBezTo>
                    <a:pt x="4244136" y="200288"/>
                    <a:pt x="4280583" y="199908"/>
                    <a:pt x="4314641" y="196159"/>
                  </a:cubicBezTo>
                  <a:cubicBezTo>
                    <a:pt x="4402743" y="186278"/>
                    <a:pt x="4489848" y="174436"/>
                    <a:pt x="4577622" y="163774"/>
                  </a:cubicBezTo>
                  <a:cubicBezTo>
                    <a:pt x="4649843" y="154967"/>
                    <a:pt x="4719794" y="168553"/>
                    <a:pt x="4790345" y="177592"/>
                  </a:cubicBezTo>
                  <a:cubicBezTo>
                    <a:pt x="4834576" y="183345"/>
                    <a:pt x="4875614" y="193701"/>
                    <a:pt x="4926164" y="184139"/>
                  </a:cubicBezTo>
                  <a:cubicBezTo>
                    <a:pt x="4974485" y="175032"/>
                    <a:pt x="5034899" y="180870"/>
                    <a:pt x="5088812" y="177401"/>
                  </a:cubicBezTo>
                  <a:cubicBezTo>
                    <a:pt x="5134238" y="174439"/>
                    <a:pt x="5178353" y="168165"/>
                    <a:pt x="5222466" y="162082"/>
                  </a:cubicBezTo>
                  <a:cubicBezTo>
                    <a:pt x="5282519" y="153783"/>
                    <a:pt x="5341864" y="144876"/>
                    <a:pt x="5406528" y="153987"/>
                  </a:cubicBezTo>
                  <a:cubicBezTo>
                    <a:pt x="5479960" y="164323"/>
                    <a:pt x="5531876" y="142624"/>
                    <a:pt x="5590716" y="129490"/>
                  </a:cubicBezTo>
                  <a:cubicBezTo>
                    <a:pt x="5631296" y="120553"/>
                    <a:pt x="5675395" y="114659"/>
                    <a:pt x="5719429" y="110099"/>
                  </a:cubicBezTo>
                  <a:cubicBezTo>
                    <a:pt x="5778247" y="104215"/>
                    <a:pt x="5838715" y="102042"/>
                    <a:pt x="5897895" y="96368"/>
                  </a:cubicBezTo>
                  <a:cubicBezTo>
                    <a:pt x="5987399" y="87895"/>
                    <a:pt x="6077855" y="82333"/>
                    <a:pt x="6169957" y="94411"/>
                  </a:cubicBezTo>
                  <a:cubicBezTo>
                    <a:pt x="6212360" y="99875"/>
                    <a:pt x="6252010" y="101763"/>
                    <a:pt x="6294827" y="99236"/>
                  </a:cubicBezTo>
                  <a:cubicBezTo>
                    <a:pt x="6364965" y="95091"/>
                    <a:pt x="6436581" y="97891"/>
                    <a:pt x="6494261" y="71724"/>
                  </a:cubicBezTo>
                  <a:cubicBezTo>
                    <a:pt x="6514615" y="62488"/>
                    <a:pt x="6550354" y="61691"/>
                    <a:pt x="6579627" y="57883"/>
                  </a:cubicBezTo>
                  <a:cubicBezTo>
                    <a:pt x="6613354" y="53353"/>
                    <a:pt x="6637770" y="57878"/>
                    <a:pt x="6654800" y="77086"/>
                  </a:cubicBezTo>
                  <a:cubicBezTo>
                    <a:pt x="6662444" y="85688"/>
                    <a:pt x="6685147" y="94892"/>
                    <a:pt x="6703059" y="97166"/>
                  </a:cubicBezTo>
                  <a:cubicBezTo>
                    <a:pt x="6756799" y="103989"/>
                    <a:pt x="6806654" y="100687"/>
                    <a:pt x="6859445" y="90481"/>
                  </a:cubicBezTo>
                  <a:cubicBezTo>
                    <a:pt x="6908894" y="80861"/>
                    <a:pt x="6969747" y="85387"/>
                    <a:pt x="7025414" y="83536"/>
                  </a:cubicBezTo>
                  <a:cubicBezTo>
                    <a:pt x="7064862" y="82168"/>
                    <a:pt x="7104501" y="77186"/>
                    <a:pt x="7144137" y="79264"/>
                  </a:cubicBezTo>
                  <a:cubicBezTo>
                    <a:pt x="7193316" y="81841"/>
                    <a:pt x="7241809" y="90488"/>
                    <a:pt x="7291235" y="95367"/>
                  </a:cubicBezTo>
                  <a:cubicBezTo>
                    <a:pt x="7329668" y="99288"/>
                    <a:pt x="7368978" y="100585"/>
                    <a:pt x="7407395" y="104888"/>
                  </a:cubicBezTo>
                  <a:cubicBezTo>
                    <a:pt x="7438868" y="108256"/>
                    <a:pt x="7469832" y="114265"/>
                    <a:pt x="7500837" y="119515"/>
                  </a:cubicBezTo>
                  <a:cubicBezTo>
                    <a:pt x="7512146" y="121444"/>
                    <a:pt x="7523255" y="127178"/>
                    <a:pt x="7533567" y="126955"/>
                  </a:cubicBezTo>
                  <a:cubicBezTo>
                    <a:pt x="7636025" y="124121"/>
                    <a:pt x="7707510" y="164497"/>
                    <a:pt x="7792910" y="185188"/>
                  </a:cubicBezTo>
                  <a:cubicBezTo>
                    <a:pt x="7882663" y="207063"/>
                    <a:pt x="7969001" y="237914"/>
                    <a:pt x="8070699" y="235423"/>
                  </a:cubicBezTo>
                  <a:cubicBezTo>
                    <a:pt x="8132239" y="233879"/>
                    <a:pt x="8191903" y="225939"/>
                    <a:pt x="8253177" y="222473"/>
                  </a:cubicBezTo>
                  <a:cubicBezTo>
                    <a:pt x="8274949" y="221324"/>
                    <a:pt x="8299150" y="222976"/>
                    <a:pt x="8320683" y="226393"/>
                  </a:cubicBezTo>
                  <a:cubicBezTo>
                    <a:pt x="8424731" y="242340"/>
                    <a:pt x="8527777" y="249266"/>
                    <a:pt x="8631438" y="237528"/>
                  </a:cubicBezTo>
                  <a:cubicBezTo>
                    <a:pt x="8649201" y="235596"/>
                    <a:pt x="8668058" y="233915"/>
                    <a:pt x="8686410" y="234877"/>
                  </a:cubicBezTo>
                  <a:cubicBezTo>
                    <a:pt x="8786966" y="240146"/>
                    <a:pt x="8885480" y="249315"/>
                    <a:pt x="8980658" y="273001"/>
                  </a:cubicBezTo>
                  <a:cubicBezTo>
                    <a:pt x="9012626" y="280972"/>
                    <a:pt x="9052108" y="279035"/>
                    <a:pt x="9087625" y="282423"/>
                  </a:cubicBezTo>
                  <a:cubicBezTo>
                    <a:pt x="9120583" y="285484"/>
                    <a:pt x="9154319" y="287825"/>
                    <a:pt x="9186017" y="293875"/>
                  </a:cubicBezTo>
                  <a:cubicBezTo>
                    <a:pt x="9232288" y="302785"/>
                    <a:pt x="9275554" y="305815"/>
                    <a:pt x="9323931" y="302628"/>
                  </a:cubicBezTo>
                  <a:cubicBezTo>
                    <a:pt x="9370084" y="299705"/>
                    <a:pt x="9419491" y="304964"/>
                    <a:pt x="9467213" y="307275"/>
                  </a:cubicBezTo>
                  <a:cubicBezTo>
                    <a:pt x="9520438" y="309874"/>
                    <a:pt x="9573661" y="312473"/>
                    <a:pt x="9626826" y="316213"/>
                  </a:cubicBezTo>
                  <a:cubicBezTo>
                    <a:pt x="9648094" y="317708"/>
                    <a:pt x="9671915" y="326588"/>
                    <a:pt x="9689696" y="324467"/>
                  </a:cubicBezTo>
                  <a:cubicBezTo>
                    <a:pt x="9747117" y="317175"/>
                    <a:pt x="9803355" y="332523"/>
                    <a:pt x="9860526" y="329986"/>
                  </a:cubicBezTo>
                  <a:cubicBezTo>
                    <a:pt x="9888572" y="328594"/>
                    <a:pt x="9919723" y="338048"/>
                    <a:pt x="9949775" y="340386"/>
                  </a:cubicBezTo>
                  <a:cubicBezTo>
                    <a:pt x="9998886" y="344296"/>
                    <a:pt x="10048092" y="346302"/>
                    <a:pt x="10097252" y="349262"/>
                  </a:cubicBezTo>
                  <a:cubicBezTo>
                    <a:pt x="10113390" y="350297"/>
                    <a:pt x="10129133" y="351886"/>
                    <a:pt x="10145261" y="353113"/>
                  </a:cubicBezTo>
                  <a:cubicBezTo>
                    <a:pt x="10159555" y="354243"/>
                    <a:pt x="10174512" y="356743"/>
                    <a:pt x="10188159" y="356124"/>
                  </a:cubicBezTo>
                  <a:cubicBezTo>
                    <a:pt x="10237589" y="353944"/>
                    <a:pt x="10286441" y="348682"/>
                    <a:pt x="10336144" y="348235"/>
                  </a:cubicBezTo>
                  <a:cubicBezTo>
                    <a:pt x="10379222" y="347822"/>
                    <a:pt x="10423443" y="353764"/>
                    <a:pt x="10466847" y="354131"/>
                  </a:cubicBezTo>
                  <a:cubicBezTo>
                    <a:pt x="10543353" y="354898"/>
                    <a:pt x="10619988" y="353190"/>
                    <a:pt x="10696514" y="353575"/>
                  </a:cubicBezTo>
                  <a:cubicBezTo>
                    <a:pt x="10713071" y="353680"/>
                    <a:pt x="10730069" y="359342"/>
                    <a:pt x="10746932" y="360606"/>
                  </a:cubicBezTo>
                  <a:cubicBezTo>
                    <a:pt x="10799731" y="364326"/>
                    <a:pt x="10852569" y="367289"/>
                    <a:pt x="10905388" y="370627"/>
                  </a:cubicBezTo>
                  <a:cubicBezTo>
                    <a:pt x="10935470" y="372396"/>
                    <a:pt x="10965963" y="373421"/>
                    <a:pt x="10995602" y="376691"/>
                  </a:cubicBezTo>
                  <a:cubicBezTo>
                    <a:pt x="11034750" y="381032"/>
                    <a:pt x="11070168" y="386324"/>
                    <a:pt x="11107647" y="373405"/>
                  </a:cubicBezTo>
                  <a:cubicBezTo>
                    <a:pt x="11165372" y="353347"/>
                    <a:pt x="11236837" y="366060"/>
                    <a:pt x="11302440" y="364156"/>
                  </a:cubicBezTo>
                  <a:cubicBezTo>
                    <a:pt x="11319394" y="363708"/>
                    <a:pt x="11336655" y="364422"/>
                    <a:pt x="11353613" y="363785"/>
                  </a:cubicBezTo>
                  <a:cubicBezTo>
                    <a:pt x="11384961" y="362566"/>
                    <a:pt x="11415955" y="360947"/>
                    <a:pt x="11447323" y="359346"/>
                  </a:cubicBezTo>
                  <a:cubicBezTo>
                    <a:pt x="11452855" y="359066"/>
                    <a:pt x="11459104" y="359200"/>
                    <a:pt x="11464292" y="358519"/>
                  </a:cubicBezTo>
                  <a:cubicBezTo>
                    <a:pt x="11512058" y="353010"/>
                    <a:pt x="11559143" y="346321"/>
                    <a:pt x="11607560" y="342370"/>
                  </a:cubicBezTo>
                  <a:cubicBezTo>
                    <a:pt x="11631218" y="340368"/>
                    <a:pt x="11657295" y="341352"/>
                    <a:pt x="11681426" y="344335"/>
                  </a:cubicBezTo>
                  <a:cubicBezTo>
                    <a:pt x="11751997" y="352993"/>
                    <a:pt x="11821986" y="358760"/>
                    <a:pt x="11893565" y="355261"/>
                  </a:cubicBezTo>
                  <a:cubicBezTo>
                    <a:pt x="11921973" y="353889"/>
                    <a:pt x="11953288" y="360300"/>
                    <a:pt x="11983290" y="363588"/>
                  </a:cubicBezTo>
                  <a:lnTo>
                    <a:pt x="12192000" y="388018"/>
                  </a:lnTo>
                  <a:lnTo>
                    <a:pt x="12192000" y="577115"/>
                  </a:lnTo>
                  <a:lnTo>
                    <a:pt x="12157329" y="588862"/>
                  </a:lnTo>
                  <a:cubicBezTo>
                    <a:pt x="12118393" y="608572"/>
                    <a:pt x="12109715" y="605637"/>
                    <a:pt x="12066948" y="586034"/>
                  </a:cubicBezTo>
                  <a:cubicBezTo>
                    <a:pt x="12016991" y="563193"/>
                    <a:pt x="11965119" y="541779"/>
                    <a:pt x="11911344" y="521599"/>
                  </a:cubicBezTo>
                  <a:cubicBezTo>
                    <a:pt x="11894383" y="515178"/>
                    <a:pt x="11869417" y="514060"/>
                    <a:pt x="11847823" y="511785"/>
                  </a:cubicBezTo>
                  <a:cubicBezTo>
                    <a:pt x="11811233" y="507768"/>
                    <a:pt x="11773630" y="501982"/>
                    <a:pt x="11737547" y="502380"/>
                  </a:cubicBezTo>
                  <a:cubicBezTo>
                    <a:pt x="11702930" y="502855"/>
                    <a:pt x="11668388" y="508866"/>
                    <a:pt x="11636052" y="514993"/>
                  </a:cubicBezTo>
                  <a:cubicBezTo>
                    <a:pt x="11545722" y="532199"/>
                    <a:pt x="11462455" y="555118"/>
                    <a:pt x="11394706" y="590867"/>
                  </a:cubicBezTo>
                  <a:cubicBezTo>
                    <a:pt x="11385999" y="595562"/>
                    <a:pt x="11369016" y="596581"/>
                    <a:pt x="11354978" y="597561"/>
                  </a:cubicBezTo>
                  <a:cubicBezTo>
                    <a:pt x="11332076" y="599224"/>
                    <a:pt x="11308448" y="600655"/>
                    <a:pt x="11285306" y="599825"/>
                  </a:cubicBezTo>
                  <a:cubicBezTo>
                    <a:pt x="11172906" y="595841"/>
                    <a:pt x="11083430" y="617861"/>
                    <a:pt x="11008528" y="656670"/>
                  </a:cubicBezTo>
                  <a:cubicBezTo>
                    <a:pt x="10986971" y="667750"/>
                    <a:pt x="10970753" y="668236"/>
                    <a:pt x="10948735" y="652964"/>
                  </a:cubicBezTo>
                  <a:cubicBezTo>
                    <a:pt x="10923173" y="635218"/>
                    <a:pt x="10885031" y="639705"/>
                    <a:pt x="10850698" y="641721"/>
                  </a:cubicBezTo>
                  <a:cubicBezTo>
                    <a:pt x="10815269" y="643680"/>
                    <a:pt x="10779458" y="645811"/>
                    <a:pt x="10744026" y="647769"/>
                  </a:cubicBezTo>
                  <a:cubicBezTo>
                    <a:pt x="10717832" y="649066"/>
                    <a:pt x="10692021" y="650003"/>
                    <a:pt x="10666160" y="651891"/>
                  </a:cubicBezTo>
                  <a:cubicBezTo>
                    <a:pt x="10585627" y="657783"/>
                    <a:pt x="10513854" y="650969"/>
                    <a:pt x="10450521" y="616552"/>
                  </a:cubicBezTo>
                  <a:cubicBezTo>
                    <a:pt x="10402221" y="590175"/>
                    <a:pt x="10339099" y="579806"/>
                    <a:pt x="10271192" y="583498"/>
                  </a:cubicBezTo>
                  <a:cubicBezTo>
                    <a:pt x="10262701" y="584006"/>
                    <a:pt x="10251859" y="587254"/>
                    <a:pt x="10246067" y="585423"/>
                  </a:cubicBezTo>
                  <a:cubicBezTo>
                    <a:pt x="10158786" y="558528"/>
                    <a:pt x="10086634" y="594049"/>
                    <a:pt x="10005027" y="592252"/>
                  </a:cubicBezTo>
                  <a:cubicBezTo>
                    <a:pt x="9969004" y="591507"/>
                    <a:pt x="9931565" y="603664"/>
                    <a:pt x="9898681" y="613195"/>
                  </a:cubicBezTo>
                  <a:cubicBezTo>
                    <a:pt x="9853463" y="626281"/>
                    <a:pt x="9813049" y="639042"/>
                    <a:pt x="9753225" y="629038"/>
                  </a:cubicBezTo>
                  <a:cubicBezTo>
                    <a:pt x="9693404" y="618845"/>
                    <a:pt x="9637675" y="628898"/>
                    <a:pt x="9591376" y="648601"/>
                  </a:cubicBezTo>
                  <a:cubicBezTo>
                    <a:pt x="9556001" y="663537"/>
                    <a:pt x="9518120" y="663077"/>
                    <a:pt x="9472860" y="655936"/>
                  </a:cubicBezTo>
                  <a:cubicBezTo>
                    <a:pt x="9416283" y="647056"/>
                    <a:pt x="9357217" y="643578"/>
                    <a:pt x="9299788" y="636945"/>
                  </a:cubicBezTo>
                  <a:cubicBezTo>
                    <a:pt x="9287347" y="635531"/>
                    <a:pt x="9271710" y="632039"/>
                    <a:pt x="9264605" y="627087"/>
                  </a:cubicBezTo>
                  <a:cubicBezTo>
                    <a:pt x="9177661" y="565680"/>
                    <a:pt x="9051076" y="558473"/>
                    <a:pt x="8926435" y="549269"/>
                  </a:cubicBezTo>
                  <a:cubicBezTo>
                    <a:pt x="8850925" y="543595"/>
                    <a:pt x="8774954" y="539613"/>
                    <a:pt x="8698934" y="536583"/>
                  </a:cubicBezTo>
                  <a:cubicBezTo>
                    <a:pt x="8673232" y="535428"/>
                    <a:pt x="8645916" y="537050"/>
                    <a:pt x="8622862" y="541563"/>
                  </a:cubicBezTo>
                  <a:cubicBezTo>
                    <a:pt x="8574890" y="551069"/>
                    <a:pt x="8530403" y="564380"/>
                    <a:pt x="8482784" y="574094"/>
                  </a:cubicBezTo>
                  <a:cubicBezTo>
                    <a:pt x="8464923" y="577929"/>
                    <a:pt x="8442157" y="576927"/>
                    <a:pt x="8421565" y="576610"/>
                  </a:cubicBezTo>
                  <a:cubicBezTo>
                    <a:pt x="8385152" y="576229"/>
                    <a:pt x="8345023" y="569546"/>
                    <a:pt x="8313469" y="574762"/>
                  </a:cubicBezTo>
                  <a:cubicBezTo>
                    <a:pt x="8231431" y="588203"/>
                    <a:pt x="8155671" y="580227"/>
                    <a:pt x="8079520" y="558685"/>
                  </a:cubicBezTo>
                  <a:cubicBezTo>
                    <a:pt x="7972906" y="528487"/>
                    <a:pt x="7870782" y="525043"/>
                    <a:pt x="7773327" y="558854"/>
                  </a:cubicBezTo>
                  <a:cubicBezTo>
                    <a:pt x="7729470" y="574107"/>
                    <a:pt x="7688069" y="563543"/>
                    <a:pt x="7652477" y="547561"/>
                  </a:cubicBezTo>
                  <a:cubicBezTo>
                    <a:pt x="7611494" y="529005"/>
                    <a:pt x="7570974" y="522685"/>
                    <a:pt x="7522274" y="532150"/>
                  </a:cubicBezTo>
                  <a:cubicBezTo>
                    <a:pt x="7511488" y="534257"/>
                    <a:pt x="7496511" y="532136"/>
                    <a:pt x="7484080" y="530532"/>
                  </a:cubicBezTo>
                  <a:cubicBezTo>
                    <a:pt x="7413133" y="522044"/>
                    <a:pt x="7341987" y="510303"/>
                    <a:pt x="7282277" y="540177"/>
                  </a:cubicBezTo>
                  <a:cubicBezTo>
                    <a:pt x="7270558" y="546051"/>
                    <a:pt x="7251336" y="547713"/>
                    <a:pt x="7235690" y="551282"/>
                  </a:cubicBezTo>
                  <a:cubicBezTo>
                    <a:pt x="7170161" y="565782"/>
                    <a:pt x="7172820" y="564203"/>
                    <a:pt x="7116339" y="539494"/>
                  </a:cubicBezTo>
                  <a:cubicBezTo>
                    <a:pt x="7086841" y="526502"/>
                    <a:pt x="7045980" y="512724"/>
                    <a:pt x="7011067" y="511848"/>
                  </a:cubicBezTo>
                  <a:cubicBezTo>
                    <a:pt x="6800473" y="506533"/>
                    <a:pt x="6601893" y="468653"/>
                    <a:pt x="6403234" y="432296"/>
                  </a:cubicBezTo>
                  <a:cubicBezTo>
                    <a:pt x="6280760" y="409851"/>
                    <a:pt x="6160432" y="402592"/>
                    <a:pt x="6036273" y="412301"/>
                  </a:cubicBezTo>
                  <a:cubicBezTo>
                    <a:pt x="5946471" y="419425"/>
                    <a:pt x="5863077" y="395593"/>
                    <a:pt x="5780467" y="377910"/>
                  </a:cubicBezTo>
                  <a:cubicBezTo>
                    <a:pt x="5763357" y="374343"/>
                    <a:pt x="5747757" y="363033"/>
                    <a:pt x="5739051" y="353609"/>
                  </a:cubicBezTo>
                  <a:cubicBezTo>
                    <a:pt x="5707675" y="320294"/>
                    <a:pt x="5653252" y="312483"/>
                    <a:pt x="5583566" y="321995"/>
                  </a:cubicBezTo>
                  <a:cubicBezTo>
                    <a:pt x="5528347" y="329404"/>
                    <a:pt x="5477716" y="340486"/>
                    <a:pt x="5432030" y="362512"/>
                  </a:cubicBezTo>
                  <a:cubicBezTo>
                    <a:pt x="5378421" y="388318"/>
                    <a:pt x="5322767" y="418026"/>
                    <a:pt x="5241398" y="425781"/>
                  </a:cubicBezTo>
                  <a:cubicBezTo>
                    <a:pt x="5206262" y="429089"/>
                    <a:pt x="5176131" y="428273"/>
                    <a:pt x="5139710" y="421022"/>
                  </a:cubicBezTo>
                  <a:cubicBezTo>
                    <a:pt x="5069048" y="407018"/>
                    <a:pt x="4997864" y="396037"/>
                    <a:pt x="4929402" y="424310"/>
                  </a:cubicBezTo>
                  <a:cubicBezTo>
                    <a:pt x="4891785" y="439890"/>
                    <a:pt x="4841650" y="448519"/>
                    <a:pt x="4782793" y="441046"/>
                  </a:cubicBezTo>
                  <a:cubicBezTo>
                    <a:pt x="4709316" y="431663"/>
                    <a:pt x="4641426" y="442031"/>
                    <a:pt x="4577594" y="459290"/>
                  </a:cubicBezTo>
                  <a:cubicBezTo>
                    <a:pt x="4554816" y="465538"/>
                    <a:pt x="4527069" y="468279"/>
                    <a:pt x="4500826" y="470529"/>
                  </a:cubicBezTo>
                  <a:cubicBezTo>
                    <a:pt x="4440199" y="475746"/>
                    <a:pt x="4379252" y="479993"/>
                    <a:pt x="4317973" y="483649"/>
                  </a:cubicBezTo>
                  <a:cubicBezTo>
                    <a:pt x="4267762" y="486741"/>
                    <a:pt x="4217264" y="488292"/>
                    <a:pt x="4166722" y="490602"/>
                  </a:cubicBezTo>
                  <a:cubicBezTo>
                    <a:pt x="4111394" y="493045"/>
                    <a:pt x="4067073" y="503124"/>
                    <a:pt x="4042814" y="530660"/>
                  </a:cubicBezTo>
                  <a:cubicBezTo>
                    <a:pt x="4034996" y="539407"/>
                    <a:pt x="4017001" y="545715"/>
                    <a:pt x="4002653" y="552594"/>
                  </a:cubicBezTo>
                  <a:cubicBezTo>
                    <a:pt x="3992459" y="557592"/>
                    <a:pt x="3979023" y="561086"/>
                    <a:pt x="3969549" y="566312"/>
                  </a:cubicBezTo>
                  <a:cubicBezTo>
                    <a:pt x="3919896" y="593854"/>
                    <a:pt x="3870968" y="621622"/>
                    <a:pt x="3821685" y="649183"/>
                  </a:cubicBezTo>
                  <a:cubicBezTo>
                    <a:pt x="3816761" y="651788"/>
                    <a:pt x="3811445" y="654943"/>
                    <a:pt x="3805138" y="655947"/>
                  </a:cubicBezTo>
                  <a:cubicBezTo>
                    <a:pt x="3739817" y="666451"/>
                    <a:pt x="3673801" y="676154"/>
                    <a:pt x="3609177" y="687459"/>
                  </a:cubicBezTo>
                  <a:cubicBezTo>
                    <a:pt x="3584288" y="691878"/>
                    <a:pt x="3558597" y="697589"/>
                    <a:pt x="3539727" y="706521"/>
                  </a:cubicBezTo>
                  <a:cubicBezTo>
                    <a:pt x="3496714" y="726780"/>
                    <a:pt x="3457268" y="749132"/>
                    <a:pt x="3396572" y="755681"/>
                  </a:cubicBezTo>
                  <a:cubicBezTo>
                    <a:pt x="3378807" y="757611"/>
                    <a:pt x="3357809" y="758036"/>
                    <a:pt x="3341054" y="754679"/>
                  </a:cubicBezTo>
                  <a:cubicBezTo>
                    <a:pt x="3272962" y="740809"/>
                    <a:pt x="3206471" y="724541"/>
                    <a:pt x="3138775" y="710120"/>
                  </a:cubicBezTo>
                  <a:cubicBezTo>
                    <a:pt x="3095820" y="701191"/>
                    <a:pt x="3056969" y="691141"/>
                    <a:pt x="3037283" y="666453"/>
                  </a:cubicBezTo>
                  <a:cubicBezTo>
                    <a:pt x="3031764" y="659487"/>
                    <a:pt x="3015626" y="651391"/>
                    <a:pt x="3002117" y="649347"/>
                  </a:cubicBezTo>
                  <a:cubicBezTo>
                    <a:pt x="2915220" y="636209"/>
                    <a:pt x="2829194" y="627503"/>
                    <a:pt x="2747294" y="652400"/>
                  </a:cubicBezTo>
                  <a:cubicBezTo>
                    <a:pt x="2730084" y="657794"/>
                    <a:pt x="2698519" y="656140"/>
                    <a:pt x="2676273" y="652304"/>
                  </a:cubicBezTo>
                  <a:cubicBezTo>
                    <a:pt x="2590546" y="637890"/>
                    <a:pt x="2508883" y="630176"/>
                    <a:pt x="2432360" y="657836"/>
                  </a:cubicBezTo>
                  <a:cubicBezTo>
                    <a:pt x="2423352" y="661179"/>
                    <a:pt x="2395274" y="656272"/>
                    <a:pt x="2382311" y="650824"/>
                  </a:cubicBezTo>
                  <a:cubicBezTo>
                    <a:pt x="2257393" y="597728"/>
                    <a:pt x="2187724" y="592930"/>
                    <a:pt x="2055134" y="630053"/>
                  </a:cubicBezTo>
                  <a:cubicBezTo>
                    <a:pt x="2046542" y="632464"/>
                    <a:pt x="2035364" y="635121"/>
                    <a:pt x="2031829" y="639324"/>
                  </a:cubicBezTo>
                  <a:cubicBezTo>
                    <a:pt x="2007977" y="666120"/>
                    <a:pt x="1960229" y="664380"/>
                    <a:pt x="1912764" y="664183"/>
                  </a:cubicBezTo>
                  <a:cubicBezTo>
                    <a:pt x="1860521" y="663924"/>
                    <a:pt x="1808236" y="664426"/>
                    <a:pt x="1755637" y="663960"/>
                  </a:cubicBezTo>
                  <a:cubicBezTo>
                    <a:pt x="1746439" y="663859"/>
                    <a:pt x="1736243" y="661799"/>
                    <a:pt x="1727159" y="659605"/>
                  </a:cubicBezTo>
                  <a:cubicBezTo>
                    <a:pt x="1692256" y="651480"/>
                    <a:pt x="1658604" y="640559"/>
                    <a:pt x="1622470" y="634850"/>
                  </a:cubicBezTo>
                  <a:cubicBezTo>
                    <a:pt x="1544362" y="622552"/>
                    <a:pt x="1469248" y="602210"/>
                    <a:pt x="1385955" y="604522"/>
                  </a:cubicBezTo>
                  <a:cubicBezTo>
                    <a:pt x="1371585" y="604913"/>
                    <a:pt x="1355357" y="598530"/>
                    <a:pt x="1340055" y="595629"/>
                  </a:cubicBezTo>
                  <a:cubicBezTo>
                    <a:pt x="1312351" y="590552"/>
                    <a:pt x="1285460" y="583993"/>
                    <a:pt x="1257271" y="581180"/>
                  </a:cubicBezTo>
                  <a:cubicBezTo>
                    <a:pt x="1182583" y="573830"/>
                    <a:pt x="1107142" y="566824"/>
                    <a:pt x="1031914" y="562692"/>
                  </a:cubicBezTo>
                  <a:cubicBezTo>
                    <a:pt x="995593" y="560597"/>
                    <a:pt x="958880" y="565923"/>
                    <a:pt x="922031" y="566853"/>
                  </a:cubicBezTo>
                  <a:cubicBezTo>
                    <a:pt x="905446" y="567320"/>
                    <a:pt x="878533" y="568199"/>
                    <a:pt x="873250" y="563724"/>
                  </a:cubicBezTo>
                  <a:cubicBezTo>
                    <a:pt x="832343" y="529722"/>
                    <a:pt x="772202" y="532674"/>
                    <a:pt x="711627" y="529880"/>
                  </a:cubicBezTo>
                  <a:cubicBezTo>
                    <a:pt x="577999" y="523641"/>
                    <a:pt x="447408" y="543696"/>
                    <a:pt x="311112" y="525106"/>
                  </a:cubicBezTo>
                  <a:cubicBezTo>
                    <a:pt x="271645" y="519795"/>
                    <a:pt x="226936" y="530235"/>
                    <a:pt x="184145" y="532188"/>
                  </a:cubicBezTo>
                  <a:cubicBezTo>
                    <a:pt x="162015" y="533128"/>
                    <a:pt x="137665" y="534333"/>
                    <a:pt x="116886" y="530572"/>
                  </a:cubicBezTo>
                  <a:cubicBezTo>
                    <a:pt x="84810" y="524693"/>
                    <a:pt x="54011" y="515448"/>
                    <a:pt x="23941" y="506433"/>
                  </a:cubicBezTo>
                  <a:lnTo>
                    <a:pt x="0" y="502149"/>
                  </a:lnTo>
                  <a:close/>
                </a:path>
              </a:pathLst>
            </a:cu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381000" dist="152400" dir="5400000" algn="t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840A04EE-8E37-4C28-B09B-A9593A4AAB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959818"/>
              <a:ext cx="12192000" cy="757168"/>
            </a:xfrm>
            <a:custGeom>
              <a:avLst/>
              <a:gdLst>
                <a:gd name="connsiteX0" fmla="*/ 0 w 12192000"/>
                <a:gd name="connsiteY0" fmla="*/ 0 h 757168"/>
                <a:gd name="connsiteX1" fmla="*/ 41653 w 12192000"/>
                <a:gd name="connsiteY1" fmla="*/ 6945 h 757168"/>
                <a:gd name="connsiteX2" fmla="*/ 81317 w 12192000"/>
                <a:gd name="connsiteY2" fmla="*/ 15509 h 757168"/>
                <a:gd name="connsiteX3" fmla="*/ 114150 w 12192000"/>
                <a:gd name="connsiteY3" fmla="*/ 28105 h 757168"/>
                <a:gd name="connsiteX4" fmla="*/ 214865 w 12192000"/>
                <a:gd name="connsiteY4" fmla="*/ 58374 h 757168"/>
                <a:gd name="connsiteX5" fmla="*/ 299237 w 12192000"/>
                <a:gd name="connsiteY5" fmla="*/ 63560 h 757168"/>
                <a:gd name="connsiteX6" fmla="*/ 415570 w 12192000"/>
                <a:gd name="connsiteY6" fmla="*/ 83774 h 757168"/>
                <a:gd name="connsiteX7" fmla="*/ 633210 w 12192000"/>
                <a:gd name="connsiteY7" fmla="*/ 109108 h 757168"/>
                <a:gd name="connsiteX8" fmla="*/ 677567 w 12192000"/>
                <a:gd name="connsiteY8" fmla="*/ 119446 h 757168"/>
                <a:gd name="connsiteX9" fmla="*/ 946429 w 12192000"/>
                <a:gd name="connsiteY9" fmla="*/ 171502 h 757168"/>
                <a:gd name="connsiteX10" fmla="*/ 1163367 w 12192000"/>
                <a:gd name="connsiteY10" fmla="*/ 182106 h 757168"/>
                <a:gd name="connsiteX11" fmla="*/ 1180337 w 12192000"/>
                <a:gd name="connsiteY11" fmla="*/ 181279 h 757168"/>
                <a:gd name="connsiteX12" fmla="*/ 1263939 w 12192000"/>
                <a:gd name="connsiteY12" fmla="*/ 173070 h 757168"/>
                <a:gd name="connsiteX13" fmla="*/ 1392213 w 12192000"/>
                <a:gd name="connsiteY13" fmla="*/ 183225 h 757168"/>
                <a:gd name="connsiteX14" fmla="*/ 1479752 w 12192000"/>
                <a:gd name="connsiteY14" fmla="*/ 205174 h 757168"/>
                <a:gd name="connsiteX15" fmla="*/ 1589813 w 12192000"/>
                <a:gd name="connsiteY15" fmla="*/ 211706 h 757168"/>
                <a:gd name="connsiteX16" fmla="*/ 1716264 w 12192000"/>
                <a:gd name="connsiteY16" fmla="*/ 207459 h 757168"/>
                <a:gd name="connsiteX17" fmla="*/ 1772900 w 12192000"/>
                <a:gd name="connsiteY17" fmla="*/ 208137 h 757168"/>
                <a:gd name="connsiteX18" fmla="*/ 1929319 w 12192000"/>
                <a:gd name="connsiteY18" fmla="*/ 193822 h 757168"/>
                <a:gd name="connsiteX19" fmla="*/ 2021514 w 12192000"/>
                <a:gd name="connsiteY19" fmla="*/ 204186 h 757168"/>
                <a:gd name="connsiteX20" fmla="*/ 2111753 w 12192000"/>
                <a:gd name="connsiteY20" fmla="*/ 223797 h 757168"/>
                <a:gd name="connsiteX21" fmla="*/ 2169356 w 12192000"/>
                <a:gd name="connsiteY21" fmla="*/ 241125 h 757168"/>
                <a:gd name="connsiteX22" fmla="*/ 2286638 w 12192000"/>
                <a:gd name="connsiteY22" fmla="*/ 257382 h 757168"/>
                <a:gd name="connsiteX23" fmla="*/ 2308368 w 12192000"/>
                <a:gd name="connsiteY23" fmla="*/ 256995 h 757168"/>
                <a:gd name="connsiteX24" fmla="*/ 2660621 w 12192000"/>
                <a:gd name="connsiteY24" fmla="*/ 262863 h 757168"/>
                <a:gd name="connsiteX25" fmla="*/ 2801134 w 12192000"/>
                <a:gd name="connsiteY25" fmla="*/ 250006 h 757168"/>
                <a:gd name="connsiteX26" fmla="*/ 2830994 w 12192000"/>
                <a:gd name="connsiteY26" fmla="*/ 249091 h 757168"/>
                <a:gd name="connsiteX27" fmla="*/ 3129084 w 12192000"/>
                <a:gd name="connsiteY27" fmla="*/ 242009 h 757168"/>
                <a:gd name="connsiteX28" fmla="*/ 3162162 w 12192000"/>
                <a:gd name="connsiteY28" fmla="*/ 242789 h 757168"/>
                <a:gd name="connsiteX29" fmla="*/ 3254072 w 12192000"/>
                <a:gd name="connsiteY29" fmla="*/ 251612 h 757168"/>
                <a:gd name="connsiteX30" fmla="*/ 3473491 w 12192000"/>
                <a:gd name="connsiteY30" fmla="*/ 221903 h 757168"/>
                <a:gd name="connsiteX31" fmla="*/ 3691860 w 12192000"/>
                <a:gd name="connsiteY31" fmla="*/ 219228 h 757168"/>
                <a:gd name="connsiteX32" fmla="*/ 3811494 w 12192000"/>
                <a:gd name="connsiteY32" fmla="*/ 225691 h 757168"/>
                <a:gd name="connsiteX33" fmla="*/ 3897533 w 12192000"/>
                <a:gd name="connsiteY33" fmla="*/ 220087 h 757168"/>
                <a:gd name="connsiteX34" fmla="*/ 4109430 w 12192000"/>
                <a:gd name="connsiteY34" fmla="*/ 200477 h 757168"/>
                <a:gd name="connsiteX35" fmla="*/ 4208772 w 12192000"/>
                <a:gd name="connsiteY35" fmla="*/ 200914 h 757168"/>
                <a:gd name="connsiteX36" fmla="*/ 4314641 w 12192000"/>
                <a:gd name="connsiteY36" fmla="*/ 196159 h 757168"/>
                <a:gd name="connsiteX37" fmla="*/ 4577622 w 12192000"/>
                <a:gd name="connsiteY37" fmla="*/ 163774 h 757168"/>
                <a:gd name="connsiteX38" fmla="*/ 4790345 w 12192000"/>
                <a:gd name="connsiteY38" fmla="*/ 177592 h 757168"/>
                <a:gd name="connsiteX39" fmla="*/ 4926164 w 12192000"/>
                <a:gd name="connsiteY39" fmla="*/ 184139 h 757168"/>
                <a:gd name="connsiteX40" fmla="*/ 5088812 w 12192000"/>
                <a:gd name="connsiteY40" fmla="*/ 177401 h 757168"/>
                <a:gd name="connsiteX41" fmla="*/ 5222466 w 12192000"/>
                <a:gd name="connsiteY41" fmla="*/ 162082 h 757168"/>
                <a:gd name="connsiteX42" fmla="*/ 5406528 w 12192000"/>
                <a:gd name="connsiteY42" fmla="*/ 153987 h 757168"/>
                <a:gd name="connsiteX43" fmla="*/ 5590716 w 12192000"/>
                <a:gd name="connsiteY43" fmla="*/ 129490 h 757168"/>
                <a:gd name="connsiteX44" fmla="*/ 5719429 w 12192000"/>
                <a:gd name="connsiteY44" fmla="*/ 110099 h 757168"/>
                <a:gd name="connsiteX45" fmla="*/ 5897895 w 12192000"/>
                <a:gd name="connsiteY45" fmla="*/ 96368 h 757168"/>
                <a:gd name="connsiteX46" fmla="*/ 6169957 w 12192000"/>
                <a:gd name="connsiteY46" fmla="*/ 94411 h 757168"/>
                <a:gd name="connsiteX47" fmla="*/ 6294827 w 12192000"/>
                <a:gd name="connsiteY47" fmla="*/ 99236 h 757168"/>
                <a:gd name="connsiteX48" fmla="*/ 6494261 w 12192000"/>
                <a:gd name="connsiteY48" fmla="*/ 71724 h 757168"/>
                <a:gd name="connsiteX49" fmla="*/ 6579627 w 12192000"/>
                <a:gd name="connsiteY49" fmla="*/ 57883 h 757168"/>
                <a:gd name="connsiteX50" fmla="*/ 6654800 w 12192000"/>
                <a:gd name="connsiteY50" fmla="*/ 77086 h 757168"/>
                <a:gd name="connsiteX51" fmla="*/ 6703059 w 12192000"/>
                <a:gd name="connsiteY51" fmla="*/ 97166 h 757168"/>
                <a:gd name="connsiteX52" fmla="*/ 6859445 w 12192000"/>
                <a:gd name="connsiteY52" fmla="*/ 90481 h 757168"/>
                <a:gd name="connsiteX53" fmla="*/ 7025414 w 12192000"/>
                <a:gd name="connsiteY53" fmla="*/ 83536 h 757168"/>
                <a:gd name="connsiteX54" fmla="*/ 7144137 w 12192000"/>
                <a:gd name="connsiteY54" fmla="*/ 79264 h 757168"/>
                <a:gd name="connsiteX55" fmla="*/ 7291235 w 12192000"/>
                <a:gd name="connsiteY55" fmla="*/ 95367 h 757168"/>
                <a:gd name="connsiteX56" fmla="*/ 7407395 w 12192000"/>
                <a:gd name="connsiteY56" fmla="*/ 104888 h 757168"/>
                <a:gd name="connsiteX57" fmla="*/ 7500837 w 12192000"/>
                <a:gd name="connsiteY57" fmla="*/ 119515 h 757168"/>
                <a:gd name="connsiteX58" fmla="*/ 7533567 w 12192000"/>
                <a:gd name="connsiteY58" fmla="*/ 126955 h 757168"/>
                <a:gd name="connsiteX59" fmla="*/ 7792910 w 12192000"/>
                <a:gd name="connsiteY59" fmla="*/ 185188 h 757168"/>
                <a:gd name="connsiteX60" fmla="*/ 8070699 w 12192000"/>
                <a:gd name="connsiteY60" fmla="*/ 235423 h 757168"/>
                <a:gd name="connsiteX61" fmla="*/ 8253177 w 12192000"/>
                <a:gd name="connsiteY61" fmla="*/ 222473 h 757168"/>
                <a:gd name="connsiteX62" fmla="*/ 8320683 w 12192000"/>
                <a:gd name="connsiteY62" fmla="*/ 226393 h 757168"/>
                <a:gd name="connsiteX63" fmla="*/ 8631438 w 12192000"/>
                <a:gd name="connsiteY63" fmla="*/ 237528 h 757168"/>
                <a:gd name="connsiteX64" fmla="*/ 8686410 w 12192000"/>
                <a:gd name="connsiteY64" fmla="*/ 234877 h 757168"/>
                <a:gd name="connsiteX65" fmla="*/ 8980658 w 12192000"/>
                <a:gd name="connsiteY65" fmla="*/ 273001 h 757168"/>
                <a:gd name="connsiteX66" fmla="*/ 9087625 w 12192000"/>
                <a:gd name="connsiteY66" fmla="*/ 282423 h 757168"/>
                <a:gd name="connsiteX67" fmla="*/ 9186017 w 12192000"/>
                <a:gd name="connsiteY67" fmla="*/ 293875 h 757168"/>
                <a:gd name="connsiteX68" fmla="*/ 9323931 w 12192000"/>
                <a:gd name="connsiteY68" fmla="*/ 302628 h 757168"/>
                <a:gd name="connsiteX69" fmla="*/ 9467213 w 12192000"/>
                <a:gd name="connsiteY69" fmla="*/ 307275 h 757168"/>
                <a:gd name="connsiteX70" fmla="*/ 9626826 w 12192000"/>
                <a:gd name="connsiteY70" fmla="*/ 316213 h 757168"/>
                <a:gd name="connsiteX71" fmla="*/ 9689696 w 12192000"/>
                <a:gd name="connsiteY71" fmla="*/ 324467 h 757168"/>
                <a:gd name="connsiteX72" fmla="*/ 9860526 w 12192000"/>
                <a:gd name="connsiteY72" fmla="*/ 329986 h 757168"/>
                <a:gd name="connsiteX73" fmla="*/ 9949775 w 12192000"/>
                <a:gd name="connsiteY73" fmla="*/ 340386 h 757168"/>
                <a:gd name="connsiteX74" fmla="*/ 10097252 w 12192000"/>
                <a:gd name="connsiteY74" fmla="*/ 349262 h 757168"/>
                <a:gd name="connsiteX75" fmla="*/ 10145261 w 12192000"/>
                <a:gd name="connsiteY75" fmla="*/ 353113 h 757168"/>
                <a:gd name="connsiteX76" fmla="*/ 10188159 w 12192000"/>
                <a:gd name="connsiteY76" fmla="*/ 356124 h 757168"/>
                <a:gd name="connsiteX77" fmla="*/ 10336144 w 12192000"/>
                <a:gd name="connsiteY77" fmla="*/ 348235 h 757168"/>
                <a:gd name="connsiteX78" fmla="*/ 10466847 w 12192000"/>
                <a:gd name="connsiteY78" fmla="*/ 354131 h 757168"/>
                <a:gd name="connsiteX79" fmla="*/ 10696514 w 12192000"/>
                <a:gd name="connsiteY79" fmla="*/ 353575 h 757168"/>
                <a:gd name="connsiteX80" fmla="*/ 10746932 w 12192000"/>
                <a:gd name="connsiteY80" fmla="*/ 360606 h 757168"/>
                <a:gd name="connsiteX81" fmla="*/ 10905388 w 12192000"/>
                <a:gd name="connsiteY81" fmla="*/ 370627 h 757168"/>
                <a:gd name="connsiteX82" fmla="*/ 10995602 w 12192000"/>
                <a:gd name="connsiteY82" fmla="*/ 376691 h 757168"/>
                <a:gd name="connsiteX83" fmla="*/ 11107647 w 12192000"/>
                <a:gd name="connsiteY83" fmla="*/ 373405 h 757168"/>
                <a:gd name="connsiteX84" fmla="*/ 11302440 w 12192000"/>
                <a:gd name="connsiteY84" fmla="*/ 364156 h 757168"/>
                <a:gd name="connsiteX85" fmla="*/ 11353613 w 12192000"/>
                <a:gd name="connsiteY85" fmla="*/ 363785 h 757168"/>
                <a:gd name="connsiteX86" fmla="*/ 11447323 w 12192000"/>
                <a:gd name="connsiteY86" fmla="*/ 359346 h 757168"/>
                <a:gd name="connsiteX87" fmla="*/ 11464292 w 12192000"/>
                <a:gd name="connsiteY87" fmla="*/ 358519 h 757168"/>
                <a:gd name="connsiteX88" fmla="*/ 11607560 w 12192000"/>
                <a:gd name="connsiteY88" fmla="*/ 342370 h 757168"/>
                <a:gd name="connsiteX89" fmla="*/ 11681426 w 12192000"/>
                <a:gd name="connsiteY89" fmla="*/ 344335 h 757168"/>
                <a:gd name="connsiteX90" fmla="*/ 11893565 w 12192000"/>
                <a:gd name="connsiteY90" fmla="*/ 355261 h 757168"/>
                <a:gd name="connsiteX91" fmla="*/ 11983290 w 12192000"/>
                <a:gd name="connsiteY91" fmla="*/ 363588 h 757168"/>
                <a:gd name="connsiteX92" fmla="*/ 12192000 w 12192000"/>
                <a:gd name="connsiteY92" fmla="*/ 388018 h 757168"/>
                <a:gd name="connsiteX93" fmla="*/ 12192000 w 12192000"/>
                <a:gd name="connsiteY93" fmla="*/ 577115 h 757168"/>
                <a:gd name="connsiteX94" fmla="*/ 12157329 w 12192000"/>
                <a:gd name="connsiteY94" fmla="*/ 588862 h 757168"/>
                <a:gd name="connsiteX95" fmla="*/ 12066948 w 12192000"/>
                <a:gd name="connsiteY95" fmla="*/ 586034 h 757168"/>
                <a:gd name="connsiteX96" fmla="*/ 11911344 w 12192000"/>
                <a:gd name="connsiteY96" fmla="*/ 521599 h 757168"/>
                <a:gd name="connsiteX97" fmla="*/ 11847823 w 12192000"/>
                <a:gd name="connsiteY97" fmla="*/ 511785 h 757168"/>
                <a:gd name="connsiteX98" fmla="*/ 11737547 w 12192000"/>
                <a:gd name="connsiteY98" fmla="*/ 502380 h 757168"/>
                <a:gd name="connsiteX99" fmla="*/ 11636052 w 12192000"/>
                <a:gd name="connsiteY99" fmla="*/ 514993 h 757168"/>
                <a:gd name="connsiteX100" fmla="*/ 11394706 w 12192000"/>
                <a:gd name="connsiteY100" fmla="*/ 590867 h 757168"/>
                <a:gd name="connsiteX101" fmla="*/ 11354978 w 12192000"/>
                <a:gd name="connsiteY101" fmla="*/ 597561 h 757168"/>
                <a:gd name="connsiteX102" fmla="*/ 11285306 w 12192000"/>
                <a:gd name="connsiteY102" fmla="*/ 599825 h 757168"/>
                <a:gd name="connsiteX103" fmla="*/ 11008528 w 12192000"/>
                <a:gd name="connsiteY103" fmla="*/ 656670 h 757168"/>
                <a:gd name="connsiteX104" fmla="*/ 10948735 w 12192000"/>
                <a:gd name="connsiteY104" fmla="*/ 652964 h 757168"/>
                <a:gd name="connsiteX105" fmla="*/ 10850698 w 12192000"/>
                <a:gd name="connsiteY105" fmla="*/ 641721 h 757168"/>
                <a:gd name="connsiteX106" fmla="*/ 10744026 w 12192000"/>
                <a:gd name="connsiteY106" fmla="*/ 647769 h 757168"/>
                <a:gd name="connsiteX107" fmla="*/ 10666160 w 12192000"/>
                <a:gd name="connsiteY107" fmla="*/ 651891 h 757168"/>
                <a:gd name="connsiteX108" fmla="*/ 10450521 w 12192000"/>
                <a:gd name="connsiteY108" fmla="*/ 616552 h 757168"/>
                <a:gd name="connsiteX109" fmla="*/ 10271192 w 12192000"/>
                <a:gd name="connsiteY109" fmla="*/ 583498 h 757168"/>
                <a:gd name="connsiteX110" fmla="*/ 10246067 w 12192000"/>
                <a:gd name="connsiteY110" fmla="*/ 585423 h 757168"/>
                <a:gd name="connsiteX111" fmla="*/ 10005027 w 12192000"/>
                <a:gd name="connsiteY111" fmla="*/ 592252 h 757168"/>
                <a:gd name="connsiteX112" fmla="*/ 9898681 w 12192000"/>
                <a:gd name="connsiteY112" fmla="*/ 613195 h 757168"/>
                <a:gd name="connsiteX113" fmla="*/ 9753225 w 12192000"/>
                <a:gd name="connsiteY113" fmla="*/ 629038 h 757168"/>
                <a:gd name="connsiteX114" fmla="*/ 9591376 w 12192000"/>
                <a:gd name="connsiteY114" fmla="*/ 648601 h 757168"/>
                <a:gd name="connsiteX115" fmla="*/ 9472860 w 12192000"/>
                <a:gd name="connsiteY115" fmla="*/ 655936 h 757168"/>
                <a:gd name="connsiteX116" fmla="*/ 9299788 w 12192000"/>
                <a:gd name="connsiteY116" fmla="*/ 636945 h 757168"/>
                <a:gd name="connsiteX117" fmla="*/ 9264605 w 12192000"/>
                <a:gd name="connsiteY117" fmla="*/ 627087 h 757168"/>
                <a:gd name="connsiteX118" fmla="*/ 8926435 w 12192000"/>
                <a:gd name="connsiteY118" fmla="*/ 549269 h 757168"/>
                <a:gd name="connsiteX119" fmla="*/ 8698934 w 12192000"/>
                <a:gd name="connsiteY119" fmla="*/ 536583 h 757168"/>
                <a:gd name="connsiteX120" fmla="*/ 8622862 w 12192000"/>
                <a:gd name="connsiteY120" fmla="*/ 541563 h 757168"/>
                <a:gd name="connsiteX121" fmla="*/ 8482784 w 12192000"/>
                <a:gd name="connsiteY121" fmla="*/ 574094 h 757168"/>
                <a:gd name="connsiteX122" fmla="*/ 8421565 w 12192000"/>
                <a:gd name="connsiteY122" fmla="*/ 576610 h 757168"/>
                <a:gd name="connsiteX123" fmla="*/ 8313469 w 12192000"/>
                <a:gd name="connsiteY123" fmla="*/ 574762 h 757168"/>
                <a:gd name="connsiteX124" fmla="*/ 8079520 w 12192000"/>
                <a:gd name="connsiteY124" fmla="*/ 558685 h 757168"/>
                <a:gd name="connsiteX125" fmla="*/ 7773327 w 12192000"/>
                <a:gd name="connsiteY125" fmla="*/ 558854 h 757168"/>
                <a:gd name="connsiteX126" fmla="*/ 7652477 w 12192000"/>
                <a:gd name="connsiteY126" fmla="*/ 547561 h 757168"/>
                <a:gd name="connsiteX127" fmla="*/ 7522274 w 12192000"/>
                <a:gd name="connsiteY127" fmla="*/ 532150 h 757168"/>
                <a:gd name="connsiteX128" fmla="*/ 7484080 w 12192000"/>
                <a:gd name="connsiteY128" fmla="*/ 530532 h 757168"/>
                <a:gd name="connsiteX129" fmla="*/ 7282277 w 12192000"/>
                <a:gd name="connsiteY129" fmla="*/ 540177 h 757168"/>
                <a:gd name="connsiteX130" fmla="*/ 7235690 w 12192000"/>
                <a:gd name="connsiteY130" fmla="*/ 551282 h 757168"/>
                <a:gd name="connsiteX131" fmla="*/ 7116339 w 12192000"/>
                <a:gd name="connsiteY131" fmla="*/ 539494 h 757168"/>
                <a:gd name="connsiteX132" fmla="*/ 7011067 w 12192000"/>
                <a:gd name="connsiteY132" fmla="*/ 511848 h 757168"/>
                <a:gd name="connsiteX133" fmla="*/ 6403234 w 12192000"/>
                <a:gd name="connsiteY133" fmla="*/ 432296 h 757168"/>
                <a:gd name="connsiteX134" fmla="*/ 6036273 w 12192000"/>
                <a:gd name="connsiteY134" fmla="*/ 412301 h 757168"/>
                <a:gd name="connsiteX135" fmla="*/ 5780467 w 12192000"/>
                <a:gd name="connsiteY135" fmla="*/ 377910 h 757168"/>
                <a:gd name="connsiteX136" fmla="*/ 5739051 w 12192000"/>
                <a:gd name="connsiteY136" fmla="*/ 353609 h 757168"/>
                <a:gd name="connsiteX137" fmla="*/ 5583566 w 12192000"/>
                <a:gd name="connsiteY137" fmla="*/ 321995 h 757168"/>
                <a:gd name="connsiteX138" fmla="*/ 5432030 w 12192000"/>
                <a:gd name="connsiteY138" fmla="*/ 362512 h 757168"/>
                <a:gd name="connsiteX139" fmla="*/ 5241398 w 12192000"/>
                <a:gd name="connsiteY139" fmla="*/ 425781 h 757168"/>
                <a:gd name="connsiteX140" fmla="*/ 5139710 w 12192000"/>
                <a:gd name="connsiteY140" fmla="*/ 421022 h 757168"/>
                <a:gd name="connsiteX141" fmla="*/ 4929402 w 12192000"/>
                <a:gd name="connsiteY141" fmla="*/ 424310 h 757168"/>
                <a:gd name="connsiteX142" fmla="*/ 4782793 w 12192000"/>
                <a:gd name="connsiteY142" fmla="*/ 441046 h 757168"/>
                <a:gd name="connsiteX143" fmla="*/ 4577594 w 12192000"/>
                <a:gd name="connsiteY143" fmla="*/ 459290 h 757168"/>
                <a:gd name="connsiteX144" fmla="*/ 4500826 w 12192000"/>
                <a:gd name="connsiteY144" fmla="*/ 470529 h 757168"/>
                <a:gd name="connsiteX145" fmla="*/ 4317973 w 12192000"/>
                <a:gd name="connsiteY145" fmla="*/ 483649 h 757168"/>
                <a:gd name="connsiteX146" fmla="*/ 4166722 w 12192000"/>
                <a:gd name="connsiteY146" fmla="*/ 490602 h 757168"/>
                <a:gd name="connsiteX147" fmla="*/ 4042814 w 12192000"/>
                <a:gd name="connsiteY147" fmla="*/ 530660 h 757168"/>
                <a:gd name="connsiteX148" fmla="*/ 4002653 w 12192000"/>
                <a:gd name="connsiteY148" fmla="*/ 552594 h 757168"/>
                <a:gd name="connsiteX149" fmla="*/ 3969549 w 12192000"/>
                <a:gd name="connsiteY149" fmla="*/ 566312 h 757168"/>
                <a:gd name="connsiteX150" fmla="*/ 3821685 w 12192000"/>
                <a:gd name="connsiteY150" fmla="*/ 649183 h 757168"/>
                <a:gd name="connsiteX151" fmla="*/ 3805138 w 12192000"/>
                <a:gd name="connsiteY151" fmla="*/ 655947 h 757168"/>
                <a:gd name="connsiteX152" fmla="*/ 3609177 w 12192000"/>
                <a:gd name="connsiteY152" fmla="*/ 687459 h 757168"/>
                <a:gd name="connsiteX153" fmla="*/ 3539727 w 12192000"/>
                <a:gd name="connsiteY153" fmla="*/ 706521 h 757168"/>
                <a:gd name="connsiteX154" fmla="*/ 3396572 w 12192000"/>
                <a:gd name="connsiteY154" fmla="*/ 755681 h 757168"/>
                <a:gd name="connsiteX155" fmla="*/ 3341054 w 12192000"/>
                <a:gd name="connsiteY155" fmla="*/ 754679 h 757168"/>
                <a:gd name="connsiteX156" fmla="*/ 3138775 w 12192000"/>
                <a:gd name="connsiteY156" fmla="*/ 710120 h 757168"/>
                <a:gd name="connsiteX157" fmla="*/ 3037283 w 12192000"/>
                <a:gd name="connsiteY157" fmla="*/ 666453 h 757168"/>
                <a:gd name="connsiteX158" fmla="*/ 3002117 w 12192000"/>
                <a:gd name="connsiteY158" fmla="*/ 649347 h 757168"/>
                <a:gd name="connsiteX159" fmla="*/ 2747294 w 12192000"/>
                <a:gd name="connsiteY159" fmla="*/ 652400 h 757168"/>
                <a:gd name="connsiteX160" fmla="*/ 2676273 w 12192000"/>
                <a:gd name="connsiteY160" fmla="*/ 652304 h 757168"/>
                <a:gd name="connsiteX161" fmla="*/ 2432360 w 12192000"/>
                <a:gd name="connsiteY161" fmla="*/ 657836 h 757168"/>
                <a:gd name="connsiteX162" fmla="*/ 2382311 w 12192000"/>
                <a:gd name="connsiteY162" fmla="*/ 650824 h 757168"/>
                <a:gd name="connsiteX163" fmla="*/ 2055134 w 12192000"/>
                <a:gd name="connsiteY163" fmla="*/ 630053 h 757168"/>
                <a:gd name="connsiteX164" fmla="*/ 2031829 w 12192000"/>
                <a:gd name="connsiteY164" fmla="*/ 639324 h 757168"/>
                <a:gd name="connsiteX165" fmla="*/ 1912764 w 12192000"/>
                <a:gd name="connsiteY165" fmla="*/ 664183 h 757168"/>
                <a:gd name="connsiteX166" fmla="*/ 1755637 w 12192000"/>
                <a:gd name="connsiteY166" fmla="*/ 663960 h 757168"/>
                <a:gd name="connsiteX167" fmla="*/ 1727159 w 12192000"/>
                <a:gd name="connsiteY167" fmla="*/ 659605 h 757168"/>
                <a:gd name="connsiteX168" fmla="*/ 1622470 w 12192000"/>
                <a:gd name="connsiteY168" fmla="*/ 634850 h 757168"/>
                <a:gd name="connsiteX169" fmla="*/ 1385955 w 12192000"/>
                <a:gd name="connsiteY169" fmla="*/ 604522 h 757168"/>
                <a:gd name="connsiteX170" fmla="*/ 1340055 w 12192000"/>
                <a:gd name="connsiteY170" fmla="*/ 595629 h 757168"/>
                <a:gd name="connsiteX171" fmla="*/ 1257271 w 12192000"/>
                <a:gd name="connsiteY171" fmla="*/ 581180 h 757168"/>
                <a:gd name="connsiteX172" fmla="*/ 1031914 w 12192000"/>
                <a:gd name="connsiteY172" fmla="*/ 562692 h 757168"/>
                <a:gd name="connsiteX173" fmla="*/ 922031 w 12192000"/>
                <a:gd name="connsiteY173" fmla="*/ 566853 h 757168"/>
                <a:gd name="connsiteX174" fmla="*/ 873250 w 12192000"/>
                <a:gd name="connsiteY174" fmla="*/ 563724 h 757168"/>
                <a:gd name="connsiteX175" fmla="*/ 711627 w 12192000"/>
                <a:gd name="connsiteY175" fmla="*/ 529880 h 757168"/>
                <a:gd name="connsiteX176" fmla="*/ 311112 w 12192000"/>
                <a:gd name="connsiteY176" fmla="*/ 525106 h 757168"/>
                <a:gd name="connsiteX177" fmla="*/ 184145 w 12192000"/>
                <a:gd name="connsiteY177" fmla="*/ 532188 h 757168"/>
                <a:gd name="connsiteX178" fmla="*/ 116886 w 12192000"/>
                <a:gd name="connsiteY178" fmla="*/ 530572 h 757168"/>
                <a:gd name="connsiteX179" fmla="*/ 23941 w 12192000"/>
                <a:gd name="connsiteY179" fmla="*/ 506433 h 757168"/>
                <a:gd name="connsiteX180" fmla="*/ 0 w 12192000"/>
                <a:gd name="connsiteY180" fmla="*/ 502149 h 75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</a:cxnLst>
              <a:rect l="l" t="t" r="r" b="b"/>
              <a:pathLst>
                <a:path w="12192000" h="757168">
                  <a:moveTo>
                    <a:pt x="0" y="0"/>
                  </a:moveTo>
                  <a:lnTo>
                    <a:pt x="41653" y="6945"/>
                  </a:lnTo>
                  <a:cubicBezTo>
                    <a:pt x="55151" y="9178"/>
                    <a:pt x="68996" y="11810"/>
                    <a:pt x="81317" y="15509"/>
                  </a:cubicBezTo>
                  <a:cubicBezTo>
                    <a:pt x="92911" y="18978"/>
                    <a:pt x="102562" y="24446"/>
                    <a:pt x="114150" y="28105"/>
                  </a:cubicBezTo>
                  <a:cubicBezTo>
                    <a:pt x="145644" y="37958"/>
                    <a:pt x="177914" y="47281"/>
                    <a:pt x="214865" y="58374"/>
                  </a:cubicBezTo>
                  <a:cubicBezTo>
                    <a:pt x="236680" y="42349"/>
                    <a:pt x="264438" y="53534"/>
                    <a:pt x="299237" y="63560"/>
                  </a:cubicBezTo>
                  <a:cubicBezTo>
                    <a:pt x="334763" y="73816"/>
                    <a:pt x="376093" y="78654"/>
                    <a:pt x="415570" y="83774"/>
                  </a:cubicBezTo>
                  <a:cubicBezTo>
                    <a:pt x="487949" y="93100"/>
                    <a:pt x="560804" y="100354"/>
                    <a:pt x="633210" y="109108"/>
                  </a:cubicBezTo>
                  <a:cubicBezTo>
                    <a:pt x="648566" y="111058"/>
                    <a:pt x="666073" y="114072"/>
                    <a:pt x="677567" y="119446"/>
                  </a:cubicBezTo>
                  <a:cubicBezTo>
                    <a:pt x="756262" y="155621"/>
                    <a:pt x="853422" y="169678"/>
                    <a:pt x="946429" y="171502"/>
                  </a:cubicBezTo>
                  <a:cubicBezTo>
                    <a:pt x="1019582" y="173044"/>
                    <a:pt x="1091239" y="175083"/>
                    <a:pt x="1163367" y="182106"/>
                  </a:cubicBezTo>
                  <a:cubicBezTo>
                    <a:pt x="1168863" y="182586"/>
                    <a:pt x="1176224" y="182589"/>
                    <a:pt x="1180337" y="181279"/>
                  </a:cubicBezTo>
                  <a:cubicBezTo>
                    <a:pt x="1205822" y="172503"/>
                    <a:pt x="1231920" y="173109"/>
                    <a:pt x="1263939" y="173070"/>
                  </a:cubicBezTo>
                  <a:cubicBezTo>
                    <a:pt x="1309211" y="172961"/>
                    <a:pt x="1350592" y="176848"/>
                    <a:pt x="1392213" y="183225"/>
                  </a:cubicBezTo>
                  <a:cubicBezTo>
                    <a:pt x="1422516" y="187866"/>
                    <a:pt x="1453010" y="195759"/>
                    <a:pt x="1479752" y="205174"/>
                  </a:cubicBezTo>
                  <a:cubicBezTo>
                    <a:pt x="1516962" y="218381"/>
                    <a:pt x="1553071" y="224660"/>
                    <a:pt x="1589813" y="211706"/>
                  </a:cubicBezTo>
                  <a:cubicBezTo>
                    <a:pt x="1629541" y="197953"/>
                    <a:pt x="1673292" y="205778"/>
                    <a:pt x="1716264" y="207459"/>
                  </a:cubicBezTo>
                  <a:cubicBezTo>
                    <a:pt x="1734988" y="208248"/>
                    <a:pt x="1754789" y="209668"/>
                    <a:pt x="1772900" y="208137"/>
                  </a:cubicBezTo>
                  <a:cubicBezTo>
                    <a:pt x="1825381" y="203828"/>
                    <a:pt x="1876222" y="195808"/>
                    <a:pt x="1929319" y="193822"/>
                  </a:cubicBezTo>
                  <a:cubicBezTo>
                    <a:pt x="1958819" y="192698"/>
                    <a:pt x="1991232" y="199166"/>
                    <a:pt x="2021514" y="204186"/>
                  </a:cubicBezTo>
                  <a:cubicBezTo>
                    <a:pt x="2052154" y="209417"/>
                    <a:pt x="2082323" y="216530"/>
                    <a:pt x="2111753" y="223797"/>
                  </a:cubicBezTo>
                  <a:cubicBezTo>
                    <a:pt x="2131736" y="228659"/>
                    <a:pt x="2153567" y="233429"/>
                    <a:pt x="2169356" y="241125"/>
                  </a:cubicBezTo>
                  <a:cubicBezTo>
                    <a:pt x="2205243" y="258649"/>
                    <a:pt x="2242901" y="263295"/>
                    <a:pt x="2286638" y="257382"/>
                  </a:cubicBezTo>
                  <a:cubicBezTo>
                    <a:pt x="2293313" y="256396"/>
                    <a:pt x="2301018" y="256799"/>
                    <a:pt x="2308368" y="256995"/>
                  </a:cubicBezTo>
                  <a:cubicBezTo>
                    <a:pt x="2426026" y="259155"/>
                    <a:pt x="2543593" y="262834"/>
                    <a:pt x="2660621" y="262863"/>
                  </a:cubicBezTo>
                  <a:cubicBezTo>
                    <a:pt x="2708088" y="262871"/>
                    <a:pt x="2754165" y="254412"/>
                    <a:pt x="2801134" y="250006"/>
                  </a:cubicBezTo>
                  <a:cubicBezTo>
                    <a:pt x="2810748" y="249174"/>
                    <a:pt x="2821504" y="247638"/>
                    <a:pt x="2830994" y="249091"/>
                  </a:cubicBezTo>
                  <a:cubicBezTo>
                    <a:pt x="2934354" y="264045"/>
                    <a:pt x="3032340" y="255254"/>
                    <a:pt x="3129084" y="242009"/>
                  </a:cubicBezTo>
                  <a:cubicBezTo>
                    <a:pt x="3139090" y="240625"/>
                    <a:pt x="3151170" y="241831"/>
                    <a:pt x="3162162" y="242789"/>
                  </a:cubicBezTo>
                  <a:cubicBezTo>
                    <a:pt x="3192925" y="245736"/>
                    <a:pt x="3225969" y="254145"/>
                    <a:pt x="3254072" y="251612"/>
                  </a:cubicBezTo>
                  <a:cubicBezTo>
                    <a:pt x="3328782" y="244461"/>
                    <a:pt x="3402881" y="234992"/>
                    <a:pt x="3473491" y="221903"/>
                  </a:cubicBezTo>
                  <a:cubicBezTo>
                    <a:pt x="3545212" y="208683"/>
                    <a:pt x="3611651" y="197856"/>
                    <a:pt x="3691860" y="219228"/>
                  </a:cubicBezTo>
                  <a:cubicBezTo>
                    <a:pt x="3725977" y="228268"/>
                    <a:pt x="3771754" y="225515"/>
                    <a:pt x="3811494" y="225691"/>
                  </a:cubicBezTo>
                  <a:cubicBezTo>
                    <a:pt x="3840564" y="225687"/>
                    <a:pt x="3868906" y="218586"/>
                    <a:pt x="3897533" y="220087"/>
                  </a:cubicBezTo>
                  <a:cubicBezTo>
                    <a:pt x="3973874" y="224087"/>
                    <a:pt x="4042293" y="217563"/>
                    <a:pt x="4109430" y="200477"/>
                  </a:cubicBezTo>
                  <a:cubicBezTo>
                    <a:pt x="4135544" y="193834"/>
                    <a:pt x="4175268" y="201258"/>
                    <a:pt x="4208772" y="200914"/>
                  </a:cubicBezTo>
                  <a:cubicBezTo>
                    <a:pt x="4244136" y="200288"/>
                    <a:pt x="4280583" y="199908"/>
                    <a:pt x="4314641" y="196159"/>
                  </a:cubicBezTo>
                  <a:cubicBezTo>
                    <a:pt x="4402743" y="186278"/>
                    <a:pt x="4489848" y="174436"/>
                    <a:pt x="4577622" y="163774"/>
                  </a:cubicBezTo>
                  <a:cubicBezTo>
                    <a:pt x="4649843" y="154967"/>
                    <a:pt x="4719794" y="168553"/>
                    <a:pt x="4790345" y="177592"/>
                  </a:cubicBezTo>
                  <a:cubicBezTo>
                    <a:pt x="4834576" y="183345"/>
                    <a:pt x="4875614" y="193701"/>
                    <a:pt x="4926164" y="184139"/>
                  </a:cubicBezTo>
                  <a:cubicBezTo>
                    <a:pt x="4974485" y="175032"/>
                    <a:pt x="5034899" y="180870"/>
                    <a:pt x="5088812" y="177401"/>
                  </a:cubicBezTo>
                  <a:cubicBezTo>
                    <a:pt x="5134238" y="174439"/>
                    <a:pt x="5178353" y="168165"/>
                    <a:pt x="5222466" y="162082"/>
                  </a:cubicBezTo>
                  <a:cubicBezTo>
                    <a:pt x="5282519" y="153783"/>
                    <a:pt x="5341864" y="144876"/>
                    <a:pt x="5406528" y="153987"/>
                  </a:cubicBezTo>
                  <a:cubicBezTo>
                    <a:pt x="5479960" y="164323"/>
                    <a:pt x="5531876" y="142624"/>
                    <a:pt x="5590716" y="129490"/>
                  </a:cubicBezTo>
                  <a:cubicBezTo>
                    <a:pt x="5631296" y="120553"/>
                    <a:pt x="5675395" y="114659"/>
                    <a:pt x="5719429" y="110099"/>
                  </a:cubicBezTo>
                  <a:cubicBezTo>
                    <a:pt x="5778247" y="104215"/>
                    <a:pt x="5838715" y="102042"/>
                    <a:pt x="5897895" y="96368"/>
                  </a:cubicBezTo>
                  <a:cubicBezTo>
                    <a:pt x="5987399" y="87895"/>
                    <a:pt x="6077855" y="82333"/>
                    <a:pt x="6169957" y="94411"/>
                  </a:cubicBezTo>
                  <a:cubicBezTo>
                    <a:pt x="6212360" y="99875"/>
                    <a:pt x="6252010" y="101763"/>
                    <a:pt x="6294827" y="99236"/>
                  </a:cubicBezTo>
                  <a:cubicBezTo>
                    <a:pt x="6364965" y="95091"/>
                    <a:pt x="6436581" y="97891"/>
                    <a:pt x="6494261" y="71724"/>
                  </a:cubicBezTo>
                  <a:cubicBezTo>
                    <a:pt x="6514615" y="62488"/>
                    <a:pt x="6550354" y="61691"/>
                    <a:pt x="6579627" y="57883"/>
                  </a:cubicBezTo>
                  <a:cubicBezTo>
                    <a:pt x="6613354" y="53353"/>
                    <a:pt x="6637770" y="57878"/>
                    <a:pt x="6654800" y="77086"/>
                  </a:cubicBezTo>
                  <a:cubicBezTo>
                    <a:pt x="6662444" y="85688"/>
                    <a:pt x="6685147" y="94892"/>
                    <a:pt x="6703059" y="97166"/>
                  </a:cubicBezTo>
                  <a:cubicBezTo>
                    <a:pt x="6756799" y="103989"/>
                    <a:pt x="6806654" y="100687"/>
                    <a:pt x="6859445" y="90481"/>
                  </a:cubicBezTo>
                  <a:cubicBezTo>
                    <a:pt x="6908894" y="80861"/>
                    <a:pt x="6969747" y="85387"/>
                    <a:pt x="7025414" y="83536"/>
                  </a:cubicBezTo>
                  <a:cubicBezTo>
                    <a:pt x="7064862" y="82168"/>
                    <a:pt x="7104501" y="77186"/>
                    <a:pt x="7144137" y="79264"/>
                  </a:cubicBezTo>
                  <a:cubicBezTo>
                    <a:pt x="7193316" y="81841"/>
                    <a:pt x="7241809" y="90488"/>
                    <a:pt x="7291235" y="95367"/>
                  </a:cubicBezTo>
                  <a:cubicBezTo>
                    <a:pt x="7329668" y="99288"/>
                    <a:pt x="7368978" y="100585"/>
                    <a:pt x="7407395" y="104888"/>
                  </a:cubicBezTo>
                  <a:cubicBezTo>
                    <a:pt x="7438868" y="108256"/>
                    <a:pt x="7469832" y="114265"/>
                    <a:pt x="7500837" y="119515"/>
                  </a:cubicBezTo>
                  <a:cubicBezTo>
                    <a:pt x="7512146" y="121444"/>
                    <a:pt x="7523255" y="127178"/>
                    <a:pt x="7533567" y="126955"/>
                  </a:cubicBezTo>
                  <a:cubicBezTo>
                    <a:pt x="7636025" y="124121"/>
                    <a:pt x="7707510" y="164497"/>
                    <a:pt x="7792910" y="185188"/>
                  </a:cubicBezTo>
                  <a:cubicBezTo>
                    <a:pt x="7882663" y="207063"/>
                    <a:pt x="7969001" y="237914"/>
                    <a:pt x="8070699" y="235423"/>
                  </a:cubicBezTo>
                  <a:cubicBezTo>
                    <a:pt x="8132239" y="233879"/>
                    <a:pt x="8191903" y="225939"/>
                    <a:pt x="8253177" y="222473"/>
                  </a:cubicBezTo>
                  <a:cubicBezTo>
                    <a:pt x="8274949" y="221324"/>
                    <a:pt x="8299150" y="222976"/>
                    <a:pt x="8320683" y="226393"/>
                  </a:cubicBezTo>
                  <a:cubicBezTo>
                    <a:pt x="8424731" y="242340"/>
                    <a:pt x="8527777" y="249266"/>
                    <a:pt x="8631438" y="237528"/>
                  </a:cubicBezTo>
                  <a:cubicBezTo>
                    <a:pt x="8649201" y="235596"/>
                    <a:pt x="8668058" y="233915"/>
                    <a:pt x="8686410" y="234877"/>
                  </a:cubicBezTo>
                  <a:cubicBezTo>
                    <a:pt x="8786966" y="240146"/>
                    <a:pt x="8885480" y="249315"/>
                    <a:pt x="8980658" y="273001"/>
                  </a:cubicBezTo>
                  <a:cubicBezTo>
                    <a:pt x="9012626" y="280972"/>
                    <a:pt x="9052108" y="279035"/>
                    <a:pt x="9087625" y="282423"/>
                  </a:cubicBezTo>
                  <a:cubicBezTo>
                    <a:pt x="9120583" y="285484"/>
                    <a:pt x="9154319" y="287825"/>
                    <a:pt x="9186017" y="293875"/>
                  </a:cubicBezTo>
                  <a:cubicBezTo>
                    <a:pt x="9232288" y="302785"/>
                    <a:pt x="9275554" y="305815"/>
                    <a:pt x="9323931" y="302628"/>
                  </a:cubicBezTo>
                  <a:cubicBezTo>
                    <a:pt x="9370084" y="299705"/>
                    <a:pt x="9419491" y="304964"/>
                    <a:pt x="9467213" y="307275"/>
                  </a:cubicBezTo>
                  <a:cubicBezTo>
                    <a:pt x="9520438" y="309874"/>
                    <a:pt x="9573661" y="312473"/>
                    <a:pt x="9626826" y="316213"/>
                  </a:cubicBezTo>
                  <a:cubicBezTo>
                    <a:pt x="9648094" y="317708"/>
                    <a:pt x="9671915" y="326588"/>
                    <a:pt x="9689696" y="324467"/>
                  </a:cubicBezTo>
                  <a:cubicBezTo>
                    <a:pt x="9747117" y="317175"/>
                    <a:pt x="9803355" y="332523"/>
                    <a:pt x="9860526" y="329986"/>
                  </a:cubicBezTo>
                  <a:cubicBezTo>
                    <a:pt x="9888572" y="328594"/>
                    <a:pt x="9919723" y="338048"/>
                    <a:pt x="9949775" y="340386"/>
                  </a:cubicBezTo>
                  <a:cubicBezTo>
                    <a:pt x="9998886" y="344296"/>
                    <a:pt x="10048092" y="346302"/>
                    <a:pt x="10097252" y="349262"/>
                  </a:cubicBezTo>
                  <a:cubicBezTo>
                    <a:pt x="10113390" y="350297"/>
                    <a:pt x="10129133" y="351886"/>
                    <a:pt x="10145261" y="353113"/>
                  </a:cubicBezTo>
                  <a:cubicBezTo>
                    <a:pt x="10159555" y="354243"/>
                    <a:pt x="10174512" y="356743"/>
                    <a:pt x="10188159" y="356124"/>
                  </a:cubicBezTo>
                  <a:cubicBezTo>
                    <a:pt x="10237589" y="353944"/>
                    <a:pt x="10286441" y="348682"/>
                    <a:pt x="10336144" y="348235"/>
                  </a:cubicBezTo>
                  <a:cubicBezTo>
                    <a:pt x="10379222" y="347822"/>
                    <a:pt x="10423443" y="353764"/>
                    <a:pt x="10466847" y="354131"/>
                  </a:cubicBezTo>
                  <a:cubicBezTo>
                    <a:pt x="10543353" y="354898"/>
                    <a:pt x="10619988" y="353190"/>
                    <a:pt x="10696514" y="353575"/>
                  </a:cubicBezTo>
                  <a:cubicBezTo>
                    <a:pt x="10713071" y="353680"/>
                    <a:pt x="10730069" y="359342"/>
                    <a:pt x="10746932" y="360606"/>
                  </a:cubicBezTo>
                  <a:cubicBezTo>
                    <a:pt x="10799731" y="364326"/>
                    <a:pt x="10852569" y="367289"/>
                    <a:pt x="10905388" y="370627"/>
                  </a:cubicBezTo>
                  <a:cubicBezTo>
                    <a:pt x="10935470" y="372396"/>
                    <a:pt x="10965963" y="373421"/>
                    <a:pt x="10995602" y="376691"/>
                  </a:cubicBezTo>
                  <a:cubicBezTo>
                    <a:pt x="11034750" y="381032"/>
                    <a:pt x="11070168" y="386324"/>
                    <a:pt x="11107647" y="373405"/>
                  </a:cubicBezTo>
                  <a:cubicBezTo>
                    <a:pt x="11165372" y="353347"/>
                    <a:pt x="11236837" y="366060"/>
                    <a:pt x="11302440" y="364156"/>
                  </a:cubicBezTo>
                  <a:cubicBezTo>
                    <a:pt x="11319394" y="363708"/>
                    <a:pt x="11336655" y="364422"/>
                    <a:pt x="11353613" y="363785"/>
                  </a:cubicBezTo>
                  <a:cubicBezTo>
                    <a:pt x="11384961" y="362566"/>
                    <a:pt x="11415955" y="360947"/>
                    <a:pt x="11447323" y="359346"/>
                  </a:cubicBezTo>
                  <a:cubicBezTo>
                    <a:pt x="11452855" y="359066"/>
                    <a:pt x="11459104" y="359200"/>
                    <a:pt x="11464292" y="358519"/>
                  </a:cubicBezTo>
                  <a:cubicBezTo>
                    <a:pt x="11512058" y="353010"/>
                    <a:pt x="11559143" y="346321"/>
                    <a:pt x="11607560" y="342370"/>
                  </a:cubicBezTo>
                  <a:cubicBezTo>
                    <a:pt x="11631218" y="340368"/>
                    <a:pt x="11657295" y="341352"/>
                    <a:pt x="11681426" y="344335"/>
                  </a:cubicBezTo>
                  <a:cubicBezTo>
                    <a:pt x="11751997" y="352993"/>
                    <a:pt x="11821986" y="358760"/>
                    <a:pt x="11893565" y="355261"/>
                  </a:cubicBezTo>
                  <a:cubicBezTo>
                    <a:pt x="11921973" y="353889"/>
                    <a:pt x="11953288" y="360300"/>
                    <a:pt x="11983290" y="363588"/>
                  </a:cubicBezTo>
                  <a:lnTo>
                    <a:pt x="12192000" y="388018"/>
                  </a:lnTo>
                  <a:lnTo>
                    <a:pt x="12192000" y="577115"/>
                  </a:lnTo>
                  <a:lnTo>
                    <a:pt x="12157329" y="588862"/>
                  </a:lnTo>
                  <a:cubicBezTo>
                    <a:pt x="12118393" y="608572"/>
                    <a:pt x="12109715" y="605637"/>
                    <a:pt x="12066948" y="586034"/>
                  </a:cubicBezTo>
                  <a:cubicBezTo>
                    <a:pt x="12016991" y="563193"/>
                    <a:pt x="11965119" y="541779"/>
                    <a:pt x="11911344" y="521599"/>
                  </a:cubicBezTo>
                  <a:cubicBezTo>
                    <a:pt x="11894383" y="515178"/>
                    <a:pt x="11869417" y="514060"/>
                    <a:pt x="11847823" y="511785"/>
                  </a:cubicBezTo>
                  <a:cubicBezTo>
                    <a:pt x="11811233" y="507768"/>
                    <a:pt x="11773630" y="501982"/>
                    <a:pt x="11737547" y="502380"/>
                  </a:cubicBezTo>
                  <a:cubicBezTo>
                    <a:pt x="11702930" y="502855"/>
                    <a:pt x="11668388" y="508866"/>
                    <a:pt x="11636052" y="514993"/>
                  </a:cubicBezTo>
                  <a:cubicBezTo>
                    <a:pt x="11545722" y="532199"/>
                    <a:pt x="11462455" y="555118"/>
                    <a:pt x="11394706" y="590867"/>
                  </a:cubicBezTo>
                  <a:cubicBezTo>
                    <a:pt x="11385999" y="595562"/>
                    <a:pt x="11369016" y="596581"/>
                    <a:pt x="11354978" y="597561"/>
                  </a:cubicBezTo>
                  <a:cubicBezTo>
                    <a:pt x="11332076" y="599224"/>
                    <a:pt x="11308448" y="600655"/>
                    <a:pt x="11285306" y="599825"/>
                  </a:cubicBezTo>
                  <a:cubicBezTo>
                    <a:pt x="11172906" y="595841"/>
                    <a:pt x="11083430" y="617861"/>
                    <a:pt x="11008528" y="656670"/>
                  </a:cubicBezTo>
                  <a:cubicBezTo>
                    <a:pt x="10986971" y="667750"/>
                    <a:pt x="10970753" y="668236"/>
                    <a:pt x="10948735" y="652964"/>
                  </a:cubicBezTo>
                  <a:cubicBezTo>
                    <a:pt x="10923173" y="635218"/>
                    <a:pt x="10885031" y="639705"/>
                    <a:pt x="10850698" y="641721"/>
                  </a:cubicBezTo>
                  <a:cubicBezTo>
                    <a:pt x="10815269" y="643680"/>
                    <a:pt x="10779458" y="645811"/>
                    <a:pt x="10744026" y="647769"/>
                  </a:cubicBezTo>
                  <a:cubicBezTo>
                    <a:pt x="10717832" y="649066"/>
                    <a:pt x="10692021" y="650003"/>
                    <a:pt x="10666160" y="651891"/>
                  </a:cubicBezTo>
                  <a:cubicBezTo>
                    <a:pt x="10585627" y="657783"/>
                    <a:pt x="10513854" y="650969"/>
                    <a:pt x="10450521" y="616552"/>
                  </a:cubicBezTo>
                  <a:cubicBezTo>
                    <a:pt x="10402221" y="590175"/>
                    <a:pt x="10339099" y="579806"/>
                    <a:pt x="10271192" y="583498"/>
                  </a:cubicBezTo>
                  <a:cubicBezTo>
                    <a:pt x="10262701" y="584006"/>
                    <a:pt x="10251859" y="587254"/>
                    <a:pt x="10246067" y="585423"/>
                  </a:cubicBezTo>
                  <a:cubicBezTo>
                    <a:pt x="10158786" y="558528"/>
                    <a:pt x="10086634" y="594049"/>
                    <a:pt x="10005027" y="592252"/>
                  </a:cubicBezTo>
                  <a:cubicBezTo>
                    <a:pt x="9969004" y="591507"/>
                    <a:pt x="9931565" y="603664"/>
                    <a:pt x="9898681" y="613195"/>
                  </a:cubicBezTo>
                  <a:cubicBezTo>
                    <a:pt x="9853463" y="626281"/>
                    <a:pt x="9813049" y="639042"/>
                    <a:pt x="9753225" y="629038"/>
                  </a:cubicBezTo>
                  <a:cubicBezTo>
                    <a:pt x="9693404" y="618845"/>
                    <a:pt x="9637675" y="628898"/>
                    <a:pt x="9591376" y="648601"/>
                  </a:cubicBezTo>
                  <a:cubicBezTo>
                    <a:pt x="9556001" y="663537"/>
                    <a:pt x="9518120" y="663077"/>
                    <a:pt x="9472860" y="655936"/>
                  </a:cubicBezTo>
                  <a:cubicBezTo>
                    <a:pt x="9416283" y="647056"/>
                    <a:pt x="9357217" y="643578"/>
                    <a:pt x="9299788" y="636945"/>
                  </a:cubicBezTo>
                  <a:cubicBezTo>
                    <a:pt x="9287347" y="635531"/>
                    <a:pt x="9271710" y="632039"/>
                    <a:pt x="9264605" y="627087"/>
                  </a:cubicBezTo>
                  <a:cubicBezTo>
                    <a:pt x="9177661" y="565680"/>
                    <a:pt x="9051076" y="558473"/>
                    <a:pt x="8926435" y="549269"/>
                  </a:cubicBezTo>
                  <a:cubicBezTo>
                    <a:pt x="8850925" y="543595"/>
                    <a:pt x="8774954" y="539613"/>
                    <a:pt x="8698934" y="536583"/>
                  </a:cubicBezTo>
                  <a:cubicBezTo>
                    <a:pt x="8673232" y="535428"/>
                    <a:pt x="8645916" y="537050"/>
                    <a:pt x="8622862" y="541563"/>
                  </a:cubicBezTo>
                  <a:cubicBezTo>
                    <a:pt x="8574890" y="551069"/>
                    <a:pt x="8530403" y="564380"/>
                    <a:pt x="8482784" y="574094"/>
                  </a:cubicBezTo>
                  <a:cubicBezTo>
                    <a:pt x="8464923" y="577929"/>
                    <a:pt x="8442157" y="576927"/>
                    <a:pt x="8421565" y="576610"/>
                  </a:cubicBezTo>
                  <a:cubicBezTo>
                    <a:pt x="8385152" y="576229"/>
                    <a:pt x="8345023" y="569546"/>
                    <a:pt x="8313469" y="574762"/>
                  </a:cubicBezTo>
                  <a:cubicBezTo>
                    <a:pt x="8231431" y="588203"/>
                    <a:pt x="8155671" y="580227"/>
                    <a:pt x="8079520" y="558685"/>
                  </a:cubicBezTo>
                  <a:cubicBezTo>
                    <a:pt x="7972906" y="528487"/>
                    <a:pt x="7870782" y="525043"/>
                    <a:pt x="7773327" y="558854"/>
                  </a:cubicBezTo>
                  <a:cubicBezTo>
                    <a:pt x="7729470" y="574107"/>
                    <a:pt x="7688069" y="563543"/>
                    <a:pt x="7652477" y="547561"/>
                  </a:cubicBezTo>
                  <a:cubicBezTo>
                    <a:pt x="7611494" y="529005"/>
                    <a:pt x="7570974" y="522685"/>
                    <a:pt x="7522274" y="532150"/>
                  </a:cubicBezTo>
                  <a:cubicBezTo>
                    <a:pt x="7511488" y="534257"/>
                    <a:pt x="7496511" y="532136"/>
                    <a:pt x="7484080" y="530532"/>
                  </a:cubicBezTo>
                  <a:cubicBezTo>
                    <a:pt x="7413133" y="522044"/>
                    <a:pt x="7341987" y="510303"/>
                    <a:pt x="7282277" y="540177"/>
                  </a:cubicBezTo>
                  <a:cubicBezTo>
                    <a:pt x="7270558" y="546051"/>
                    <a:pt x="7251336" y="547713"/>
                    <a:pt x="7235690" y="551282"/>
                  </a:cubicBezTo>
                  <a:cubicBezTo>
                    <a:pt x="7170161" y="565782"/>
                    <a:pt x="7172820" y="564203"/>
                    <a:pt x="7116339" y="539494"/>
                  </a:cubicBezTo>
                  <a:cubicBezTo>
                    <a:pt x="7086841" y="526502"/>
                    <a:pt x="7045980" y="512724"/>
                    <a:pt x="7011067" y="511848"/>
                  </a:cubicBezTo>
                  <a:cubicBezTo>
                    <a:pt x="6800473" y="506533"/>
                    <a:pt x="6601893" y="468653"/>
                    <a:pt x="6403234" y="432296"/>
                  </a:cubicBezTo>
                  <a:cubicBezTo>
                    <a:pt x="6280760" y="409851"/>
                    <a:pt x="6160432" y="402592"/>
                    <a:pt x="6036273" y="412301"/>
                  </a:cubicBezTo>
                  <a:cubicBezTo>
                    <a:pt x="5946471" y="419425"/>
                    <a:pt x="5863077" y="395593"/>
                    <a:pt x="5780467" y="377910"/>
                  </a:cubicBezTo>
                  <a:cubicBezTo>
                    <a:pt x="5763357" y="374343"/>
                    <a:pt x="5747757" y="363033"/>
                    <a:pt x="5739051" y="353609"/>
                  </a:cubicBezTo>
                  <a:cubicBezTo>
                    <a:pt x="5707675" y="320294"/>
                    <a:pt x="5653252" y="312483"/>
                    <a:pt x="5583566" y="321995"/>
                  </a:cubicBezTo>
                  <a:cubicBezTo>
                    <a:pt x="5528347" y="329404"/>
                    <a:pt x="5477716" y="340486"/>
                    <a:pt x="5432030" y="362512"/>
                  </a:cubicBezTo>
                  <a:cubicBezTo>
                    <a:pt x="5378421" y="388318"/>
                    <a:pt x="5322767" y="418026"/>
                    <a:pt x="5241398" y="425781"/>
                  </a:cubicBezTo>
                  <a:cubicBezTo>
                    <a:pt x="5206262" y="429089"/>
                    <a:pt x="5176131" y="428273"/>
                    <a:pt x="5139710" y="421022"/>
                  </a:cubicBezTo>
                  <a:cubicBezTo>
                    <a:pt x="5069048" y="407018"/>
                    <a:pt x="4997864" y="396037"/>
                    <a:pt x="4929402" y="424310"/>
                  </a:cubicBezTo>
                  <a:cubicBezTo>
                    <a:pt x="4891785" y="439890"/>
                    <a:pt x="4841650" y="448519"/>
                    <a:pt x="4782793" y="441046"/>
                  </a:cubicBezTo>
                  <a:cubicBezTo>
                    <a:pt x="4709316" y="431663"/>
                    <a:pt x="4641426" y="442031"/>
                    <a:pt x="4577594" y="459290"/>
                  </a:cubicBezTo>
                  <a:cubicBezTo>
                    <a:pt x="4554816" y="465538"/>
                    <a:pt x="4527069" y="468279"/>
                    <a:pt x="4500826" y="470529"/>
                  </a:cubicBezTo>
                  <a:cubicBezTo>
                    <a:pt x="4440199" y="475746"/>
                    <a:pt x="4379252" y="479993"/>
                    <a:pt x="4317973" y="483649"/>
                  </a:cubicBezTo>
                  <a:cubicBezTo>
                    <a:pt x="4267762" y="486741"/>
                    <a:pt x="4217264" y="488292"/>
                    <a:pt x="4166722" y="490602"/>
                  </a:cubicBezTo>
                  <a:cubicBezTo>
                    <a:pt x="4111394" y="493045"/>
                    <a:pt x="4067073" y="503124"/>
                    <a:pt x="4042814" y="530660"/>
                  </a:cubicBezTo>
                  <a:cubicBezTo>
                    <a:pt x="4034996" y="539407"/>
                    <a:pt x="4017001" y="545715"/>
                    <a:pt x="4002653" y="552594"/>
                  </a:cubicBezTo>
                  <a:cubicBezTo>
                    <a:pt x="3992459" y="557592"/>
                    <a:pt x="3979023" y="561086"/>
                    <a:pt x="3969549" y="566312"/>
                  </a:cubicBezTo>
                  <a:cubicBezTo>
                    <a:pt x="3919896" y="593854"/>
                    <a:pt x="3870968" y="621622"/>
                    <a:pt x="3821685" y="649183"/>
                  </a:cubicBezTo>
                  <a:cubicBezTo>
                    <a:pt x="3816761" y="651788"/>
                    <a:pt x="3811445" y="654943"/>
                    <a:pt x="3805138" y="655947"/>
                  </a:cubicBezTo>
                  <a:cubicBezTo>
                    <a:pt x="3739817" y="666451"/>
                    <a:pt x="3673801" y="676154"/>
                    <a:pt x="3609177" y="687459"/>
                  </a:cubicBezTo>
                  <a:cubicBezTo>
                    <a:pt x="3584288" y="691878"/>
                    <a:pt x="3558597" y="697589"/>
                    <a:pt x="3539727" y="706521"/>
                  </a:cubicBezTo>
                  <a:cubicBezTo>
                    <a:pt x="3496714" y="726780"/>
                    <a:pt x="3457268" y="749132"/>
                    <a:pt x="3396572" y="755681"/>
                  </a:cubicBezTo>
                  <a:cubicBezTo>
                    <a:pt x="3378807" y="757611"/>
                    <a:pt x="3357809" y="758036"/>
                    <a:pt x="3341054" y="754679"/>
                  </a:cubicBezTo>
                  <a:cubicBezTo>
                    <a:pt x="3272962" y="740809"/>
                    <a:pt x="3206471" y="724541"/>
                    <a:pt x="3138775" y="710120"/>
                  </a:cubicBezTo>
                  <a:cubicBezTo>
                    <a:pt x="3095820" y="701191"/>
                    <a:pt x="3056969" y="691141"/>
                    <a:pt x="3037283" y="666453"/>
                  </a:cubicBezTo>
                  <a:cubicBezTo>
                    <a:pt x="3031764" y="659487"/>
                    <a:pt x="3015626" y="651391"/>
                    <a:pt x="3002117" y="649347"/>
                  </a:cubicBezTo>
                  <a:cubicBezTo>
                    <a:pt x="2915220" y="636209"/>
                    <a:pt x="2829194" y="627503"/>
                    <a:pt x="2747294" y="652400"/>
                  </a:cubicBezTo>
                  <a:cubicBezTo>
                    <a:pt x="2730084" y="657794"/>
                    <a:pt x="2698519" y="656140"/>
                    <a:pt x="2676273" y="652304"/>
                  </a:cubicBezTo>
                  <a:cubicBezTo>
                    <a:pt x="2590546" y="637890"/>
                    <a:pt x="2508883" y="630176"/>
                    <a:pt x="2432360" y="657836"/>
                  </a:cubicBezTo>
                  <a:cubicBezTo>
                    <a:pt x="2423352" y="661179"/>
                    <a:pt x="2395274" y="656272"/>
                    <a:pt x="2382311" y="650824"/>
                  </a:cubicBezTo>
                  <a:cubicBezTo>
                    <a:pt x="2257393" y="597728"/>
                    <a:pt x="2187724" y="592930"/>
                    <a:pt x="2055134" y="630053"/>
                  </a:cubicBezTo>
                  <a:cubicBezTo>
                    <a:pt x="2046542" y="632464"/>
                    <a:pt x="2035364" y="635121"/>
                    <a:pt x="2031829" y="639324"/>
                  </a:cubicBezTo>
                  <a:cubicBezTo>
                    <a:pt x="2007977" y="666120"/>
                    <a:pt x="1960229" y="664380"/>
                    <a:pt x="1912764" y="664183"/>
                  </a:cubicBezTo>
                  <a:cubicBezTo>
                    <a:pt x="1860521" y="663924"/>
                    <a:pt x="1808236" y="664426"/>
                    <a:pt x="1755637" y="663960"/>
                  </a:cubicBezTo>
                  <a:cubicBezTo>
                    <a:pt x="1746439" y="663859"/>
                    <a:pt x="1736243" y="661799"/>
                    <a:pt x="1727159" y="659605"/>
                  </a:cubicBezTo>
                  <a:cubicBezTo>
                    <a:pt x="1692256" y="651480"/>
                    <a:pt x="1658604" y="640559"/>
                    <a:pt x="1622470" y="634850"/>
                  </a:cubicBezTo>
                  <a:cubicBezTo>
                    <a:pt x="1544362" y="622552"/>
                    <a:pt x="1469248" y="602210"/>
                    <a:pt x="1385955" y="604522"/>
                  </a:cubicBezTo>
                  <a:cubicBezTo>
                    <a:pt x="1371585" y="604913"/>
                    <a:pt x="1355357" y="598530"/>
                    <a:pt x="1340055" y="595629"/>
                  </a:cubicBezTo>
                  <a:cubicBezTo>
                    <a:pt x="1312351" y="590552"/>
                    <a:pt x="1285460" y="583993"/>
                    <a:pt x="1257271" y="581180"/>
                  </a:cubicBezTo>
                  <a:cubicBezTo>
                    <a:pt x="1182583" y="573830"/>
                    <a:pt x="1107142" y="566824"/>
                    <a:pt x="1031914" y="562692"/>
                  </a:cubicBezTo>
                  <a:cubicBezTo>
                    <a:pt x="995593" y="560597"/>
                    <a:pt x="958880" y="565923"/>
                    <a:pt x="922031" y="566853"/>
                  </a:cubicBezTo>
                  <a:cubicBezTo>
                    <a:pt x="905446" y="567320"/>
                    <a:pt x="878533" y="568199"/>
                    <a:pt x="873250" y="563724"/>
                  </a:cubicBezTo>
                  <a:cubicBezTo>
                    <a:pt x="832343" y="529722"/>
                    <a:pt x="772202" y="532674"/>
                    <a:pt x="711627" y="529880"/>
                  </a:cubicBezTo>
                  <a:cubicBezTo>
                    <a:pt x="577999" y="523641"/>
                    <a:pt x="447408" y="543696"/>
                    <a:pt x="311112" y="525106"/>
                  </a:cubicBezTo>
                  <a:cubicBezTo>
                    <a:pt x="271645" y="519795"/>
                    <a:pt x="226936" y="530235"/>
                    <a:pt x="184145" y="532188"/>
                  </a:cubicBezTo>
                  <a:cubicBezTo>
                    <a:pt x="162015" y="533128"/>
                    <a:pt x="137665" y="534333"/>
                    <a:pt x="116886" y="530572"/>
                  </a:cubicBezTo>
                  <a:cubicBezTo>
                    <a:pt x="84810" y="524693"/>
                    <a:pt x="54011" y="515448"/>
                    <a:pt x="23941" y="506433"/>
                  </a:cubicBezTo>
                  <a:lnTo>
                    <a:pt x="0" y="502149"/>
                  </a:lnTo>
                  <a:close/>
                </a:path>
              </a:pathLst>
            </a:custGeom>
            <a:blipFill>
              <a:blip r:embed="rId4">
                <a:alphaModFix amt="57000"/>
              </a:blip>
              <a:tile tx="0" ty="0" sx="100000" sy="100000" flip="none" algn="tl"/>
            </a:blip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05" name="Google Shape;105;p2"/>
          <p:cNvSpPr txBox="1">
            <a:spLocks noGrp="1"/>
          </p:cNvSpPr>
          <p:nvPr>
            <p:ph type="body" idx="1"/>
          </p:nvPr>
        </p:nvSpPr>
        <p:spPr>
          <a:xfrm>
            <a:off x="4248150" y="4669978"/>
            <a:ext cx="4269581" cy="1173700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r>
              <a:rPr lang="en-US" sz="2100">
                <a:solidFill>
                  <a:schemeClr val="bg1">
                    <a:alpha val="8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100% Scala-Powered AI Adventure</a:t>
            </a:r>
            <a:endParaRPr lang="en-US" sz="2100">
              <a:solidFill>
                <a:schemeClr val="bg1">
                  <a:alpha val="80000"/>
                </a:schemeClr>
              </a:solidFill>
            </a:endParaRP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sz="2100" b="0" i="0" u="none" strike="noStrike" cap="none">
              <a:solidFill>
                <a:schemeClr val="bg1">
                  <a:alpha val="80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Rectangle 345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544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8" name="Rectangle 347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7759" y="480060"/>
            <a:ext cx="8428482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1" name="Google Shape;341;g37465afc664_3_16" title="llm4s-dev-hour-banner.png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482600" y="1384300"/>
            <a:ext cx="8178799" cy="408939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19"/>
          <p:cNvSpPr txBox="1"/>
          <p:nvPr/>
        </p:nvSpPr>
        <p:spPr>
          <a:xfrm>
            <a:off x="457200" y="235175"/>
            <a:ext cx="82296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b="1">
                <a:solidFill>
                  <a:srgbClr val="2C3E50"/>
                </a:solidFill>
                <a:latin typeface="Calibri"/>
                <a:ea typeface="Calibri"/>
                <a:cs typeface="Calibri"/>
                <a:sym typeface="Calibri"/>
              </a:rPr>
              <a:t>Questions?</a:t>
            </a:r>
            <a:endParaRPr/>
          </a:p>
        </p:txBody>
      </p:sp>
      <p:cxnSp>
        <p:nvCxnSpPr>
          <p:cNvPr id="348" name="Google Shape;348;p19"/>
          <p:cNvCxnSpPr/>
          <p:nvPr/>
        </p:nvCxnSpPr>
        <p:spPr>
          <a:xfrm>
            <a:off x="4572000" y="3200400"/>
            <a:ext cx="0" cy="2286000"/>
          </a:xfrm>
          <a:prstGeom prst="straightConnector1">
            <a:avLst/>
          </a:prstGeom>
          <a:noFill/>
          <a:ln w="25400" cap="flat" cmpd="sng">
            <a:solidFill>
              <a:srgbClr val="3498DB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sp>
        <p:nvSpPr>
          <p:cNvPr id="349" name="Google Shape;349;p19"/>
          <p:cNvSpPr txBox="1"/>
          <p:nvPr/>
        </p:nvSpPr>
        <p:spPr>
          <a:xfrm>
            <a:off x="457200" y="3200400"/>
            <a:ext cx="36576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Kannupriya Kalra</a:t>
            </a:r>
            <a:endParaRPr/>
          </a:p>
        </p:txBody>
      </p:sp>
      <p:sp>
        <p:nvSpPr>
          <p:cNvPr id="350" name="Google Shape;350;p19"/>
          <p:cNvSpPr txBox="1"/>
          <p:nvPr/>
        </p:nvSpPr>
        <p:spPr>
          <a:xfrm>
            <a:off x="457200" y="3840480"/>
            <a:ext cx="3657600" cy="14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📧 kannupriyakalra@gmail.com</a:t>
            </a:r>
            <a:endParaRPr/>
          </a:p>
          <a:p>
            <a:pPr marL="0" marR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🐦 @</a:t>
            </a:r>
            <a:r>
              <a:rPr lang="en-US" sz="1000">
                <a:solidFill>
                  <a:srgbClr val="1F2328"/>
                </a:solidFill>
                <a:latin typeface="Consolas"/>
                <a:ea typeface="Consolas"/>
                <a:cs typeface="Consolas"/>
                <a:sym typeface="Consolas"/>
              </a:rPr>
              <a:t>kannupriyakalra_46520</a:t>
            </a:r>
            <a:endParaRPr/>
          </a:p>
          <a:p>
            <a:pPr marL="0" marR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💼 linkedin.com/in/kannupriyakalra</a:t>
            </a:r>
            <a:endParaRPr/>
          </a:p>
        </p:txBody>
      </p:sp>
      <p:sp>
        <p:nvSpPr>
          <p:cNvPr id="351" name="Google Shape;351;p19"/>
          <p:cNvSpPr txBox="1"/>
          <p:nvPr/>
        </p:nvSpPr>
        <p:spPr>
          <a:xfrm>
            <a:off x="5029200" y="3200400"/>
            <a:ext cx="36576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Rory Graves</a:t>
            </a:r>
            <a:endParaRPr/>
          </a:p>
        </p:txBody>
      </p:sp>
      <p:sp>
        <p:nvSpPr>
          <p:cNvPr id="352" name="Google Shape;352;p19"/>
          <p:cNvSpPr txBox="1"/>
          <p:nvPr/>
        </p:nvSpPr>
        <p:spPr>
          <a:xfrm>
            <a:off x="5029200" y="3840480"/>
            <a:ext cx="3657600" cy="14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📧 </a:t>
            </a:r>
            <a:r>
              <a:rPr lang="en-US" sz="105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rory.graves@fieldmark.co.uk</a:t>
            </a:r>
            <a:endParaRPr/>
          </a:p>
          <a:p>
            <a:pPr marL="0" marR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🐦 @</a:t>
            </a:r>
            <a:r>
              <a:rPr lang="en-US" sz="1000">
                <a:solidFill>
                  <a:srgbClr val="1F2328"/>
                </a:solidFill>
                <a:latin typeface="Consolas"/>
                <a:ea typeface="Consolas"/>
                <a:cs typeface="Consolas"/>
                <a:sym typeface="Consolas"/>
              </a:rPr>
              <a:t>rorybot1</a:t>
            </a:r>
            <a:endParaRPr/>
          </a:p>
          <a:p>
            <a:pPr marL="0" marR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💼 linkedin.com/in/roryjgraves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Rectangle 146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9144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Google Shape;116;p3"/>
          <p:cNvSpPr txBox="1"/>
          <p:nvPr/>
        </p:nvSpPr>
        <p:spPr>
          <a:xfrm>
            <a:off x="417399" y="643467"/>
            <a:ext cx="8408193" cy="744836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marR="0" lvl="0" indent="0"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i="0" u="none" strike="noStrike" kern="1200" cap="none">
                <a:solidFill>
                  <a:schemeClr val="bg1"/>
                </a:solidFill>
                <a:latin typeface="+mj-lt"/>
                <a:ea typeface="+mj-ea"/>
                <a:cs typeface="+mj-cs"/>
                <a:sym typeface="Calibri"/>
              </a:rPr>
              <a:t>The Magic Behind the Scenes</a:t>
            </a:r>
            <a:endParaRPr lang="en-US" sz="28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18" name="Google Shape;118;p3" title="BayAreaScalaConference_IntroSlide.JPG"/>
          <p:cNvPicPr preferRelativeResize="0"/>
          <p:nvPr/>
        </p:nvPicPr>
        <p:blipFill>
          <a:blip r:embed="rId3"/>
          <a:srcRect t="11719" b="22993"/>
          <a:stretch>
            <a:fillRect/>
          </a:stretch>
        </p:blipFill>
        <p:spPr>
          <a:xfrm>
            <a:off x="482600" y="2090177"/>
            <a:ext cx="8178799" cy="356429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7759" y="480060"/>
            <a:ext cx="8428482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" name="Google Shape;117;p3">
            <a:extLst>
              <a:ext uri="{FF2B5EF4-FFF2-40B4-BE49-F238E27FC236}">
                <a16:creationId xmlns:a16="http://schemas.microsoft.com/office/drawing/2014/main" id="{85E3840B-12DB-FA78-DD99-91014B22E92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23463212"/>
              </p:ext>
            </p:extLst>
          </p:nvPr>
        </p:nvGraphicFramePr>
        <p:xfrm>
          <a:off x="482600" y="643467"/>
          <a:ext cx="8178799" cy="55710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8091401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4"/>
          <p:cNvSpPr txBox="1"/>
          <p:nvPr/>
        </p:nvSpPr>
        <p:spPr>
          <a:xfrm>
            <a:off x="457200" y="457200"/>
            <a:ext cx="82296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Who We Are</a:t>
            </a:r>
            <a:endParaRPr/>
          </a:p>
        </p:txBody>
      </p:sp>
      <p:pic>
        <p:nvPicPr>
          <p:cNvPr id="125" name="Google Shape;125;p4" descr="placeholder_image_1_corporat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4400" y="1371600"/>
            <a:ext cx="3200400" cy="22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4" descr="placeholder_image_1_corporat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29200" y="1371600"/>
            <a:ext cx="3200400" cy="228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4"/>
          <p:cNvSpPr txBox="1"/>
          <p:nvPr/>
        </p:nvSpPr>
        <p:spPr>
          <a:xfrm>
            <a:off x="914400" y="3657600"/>
            <a:ext cx="32004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Kannupriya Kalra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Original project creator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Background details here</a:t>
            </a:r>
            <a:endParaRPr/>
          </a:p>
        </p:txBody>
      </p:sp>
      <p:sp>
        <p:nvSpPr>
          <p:cNvPr id="128" name="Google Shape;128;p4"/>
          <p:cNvSpPr txBox="1"/>
          <p:nvPr/>
        </p:nvSpPr>
        <p:spPr>
          <a:xfrm>
            <a:off x="5029200" y="3657600"/>
            <a:ext cx="32004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Rory Graves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Original project creator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Background details here</a:t>
            </a:r>
            <a:endParaRPr/>
          </a:p>
        </p:txBody>
      </p:sp>
      <p:cxnSp>
        <p:nvCxnSpPr>
          <p:cNvPr id="129" name="Google Shape;129;p4"/>
          <p:cNvCxnSpPr/>
          <p:nvPr/>
        </p:nvCxnSpPr>
        <p:spPr>
          <a:xfrm>
            <a:off x="914400" y="5486400"/>
            <a:ext cx="7315200" cy="0"/>
          </a:xfrm>
          <a:prstGeom prst="straightConnector1">
            <a:avLst/>
          </a:prstGeom>
          <a:noFill/>
          <a:ln w="38100" cap="flat" cmpd="sng">
            <a:solidFill>
              <a:srgbClr val="3498DB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sp>
        <p:nvSpPr>
          <p:cNvPr id="130" name="Google Shape;130;p4"/>
          <p:cNvSpPr/>
          <p:nvPr/>
        </p:nvSpPr>
        <p:spPr>
          <a:xfrm>
            <a:off x="1234440" y="5349240"/>
            <a:ext cx="274320" cy="274320"/>
          </a:xfrm>
          <a:prstGeom prst="ellipse">
            <a:avLst/>
          </a:prstGeom>
          <a:solidFill>
            <a:srgbClr val="3498DB"/>
          </a:solidFill>
          <a:ln w="9525" cap="flat" cmpd="sng">
            <a:solidFill>
              <a:srgbClr val="2C3E5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4"/>
          <p:cNvSpPr txBox="1"/>
          <p:nvPr/>
        </p:nvSpPr>
        <p:spPr>
          <a:xfrm>
            <a:off x="685800" y="4754880"/>
            <a:ext cx="1371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Jan </a:t>
            </a:r>
            <a:r>
              <a:rPr lang="en-US"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202</a:t>
            </a:r>
            <a:r>
              <a:rPr lang="en-US" sz="1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/>
          </a:p>
        </p:txBody>
      </p:sp>
      <p:sp>
        <p:nvSpPr>
          <p:cNvPr id="132" name="Google Shape;132;p4"/>
          <p:cNvSpPr txBox="1"/>
          <p:nvPr/>
        </p:nvSpPr>
        <p:spPr>
          <a:xfrm>
            <a:off x="457200" y="5760720"/>
            <a:ext cx="1828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Project inception at London Open Source Hacknight</a:t>
            </a:r>
            <a:endParaRPr/>
          </a:p>
        </p:txBody>
      </p:sp>
      <p:sp>
        <p:nvSpPr>
          <p:cNvPr id="133" name="Google Shape;133;p4"/>
          <p:cNvSpPr/>
          <p:nvPr/>
        </p:nvSpPr>
        <p:spPr>
          <a:xfrm>
            <a:off x="3520440" y="5349240"/>
            <a:ext cx="274320" cy="274320"/>
          </a:xfrm>
          <a:prstGeom prst="ellipse">
            <a:avLst/>
          </a:prstGeom>
          <a:solidFill>
            <a:srgbClr val="3498DB"/>
          </a:solidFill>
          <a:ln w="9525" cap="flat" cmpd="sng">
            <a:solidFill>
              <a:srgbClr val="2C3E5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p4"/>
          <p:cNvSpPr txBox="1"/>
          <p:nvPr/>
        </p:nvSpPr>
        <p:spPr>
          <a:xfrm>
            <a:off x="2971800" y="4754880"/>
            <a:ext cx="1371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Feb </a:t>
            </a:r>
            <a:r>
              <a:rPr lang="en-US"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202</a:t>
            </a:r>
            <a:r>
              <a:rPr lang="en-US" sz="1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/>
          </a:p>
        </p:txBody>
      </p:sp>
      <p:sp>
        <p:nvSpPr>
          <p:cNvPr id="135" name="Google Shape;135;p4"/>
          <p:cNvSpPr txBox="1"/>
          <p:nvPr/>
        </p:nvSpPr>
        <p:spPr>
          <a:xfrm>
            <a:off x="2743200" y="5760720"/>
            <a:ext cx="1828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First release and public announcement in Bay Area Scala Conference</a:t>
            </a:r>
            <a:endParaRPr/>
          </a:p>
        </p:txBody>
      </p:sp>
      <p:sp>
        <p:nvSpPr>
          <p:cNvPr id="136" name="Google Shape;136;p4"/>
          <p:cNvSpPr/>
          <p:nvPr/>
        </p:nvSpPr>
        <p:spPr>
          <a:xfrm>
            <a:off x="5806440" y="5349240"/>
            <a:ext cx="274320" cy="274320"/>
          </a:xfrm>
          <a:prstGeom prst="ellipse">
            <a:avLst/>
          </a:prstGeom>
          <a:solidFill>
            <a:srgbClr val="3498DB"/>
          </a:solidFill>
          <a:ln w="9525" cap="flat" cmpd="sng">
            <a:solidFill>
              <a:srgbClr val="2C3E5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4"/>
          <p:cNvSpPr txBox="1"/>
          <p:nvPr/>
        </p:nvSpPr>
        <p:spPr>
          <a:xfrm>
            <a:off x="5257800" y="4754880"/>
            <a:ext cx="1371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March 2025</a:t>
            </a:r>
            <a:endParaRPr/>
          </a:p>
        </p:txBody>
      </p:sp>
      <p:sp>
        <p:nvSpPr>
          <p:cNvPr id="138" name="Google Shape;138;p4"/>
          <p:cNvSpPr txBox="1"/>
          <p:nvPr/>
        </p:nvSpPr>
        <p:spPr>
          <a:xfrm>
            <a:off x="5029200" y="5760720"/>
            <a:ext cx="1828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Got funding from </a:t>
            </a:r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Google Summer of Code for 4 interns</a:t>
            </a:r>
            <a:endParaRPr/>
          </a:p>
        </p:txBody>
      </p:sp>
      <p:sp>
        <p:nvSpPr>
          <p:cNvPr id="139" name="Google Shape;139;p4"/>
          <p:cNvSpPr/>
          <p:nvPr/>
        </p:nvSpPr>
        <p:spPr>
          <a:xfrm>
            <a:off x="8092440" y="5349240"/>
            <a:ext cx="274320" cy="274320"/>
          </a:xfrm>
          <a:prstGeom prst="ellipse">
            <a:avLst/>
          </a:prstGeom>
          <a:solidFill>
            <a:srgbClr val="3498DB"/>
          </a:solidFill>
          <a:ln w="9525" cap="flat" cmpd="sng">
            <a:solidFill>
              <a:srgbClr val="2C3E5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4"/>
          <p:cNvSpPr txBox="1"/>
          <p:nvPr/>
        </p:nvSpPr>
        <p:spPr>
          <a:xfrm>
            <a:off x="7543800" y="4754880"/>
            <a:ext cx="1371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202</a:t>
            </a:r>
            <a:r>
              <a:rPr lang="en-US" sz="1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r>
              <a:rPr lang="en-US"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Q</a:t>
            </a:r>
            <a:r>
              <a:rPr lang="en-US" sz="1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/>
          </a:p>
        </p:txBody>
      </p:sp>
      <p:sp>
        <p:nvSpPr>
          <p:cNvPr id="141" name="Google Shape;141;p4"/>
          <p:cNvSpPr txBox="1"/>
          <p:nvPr/>
        </p:nvSpPr>
        <p:spPr>
          <a:xfrm>
            <a:off x="7315200" y="5760720"/>
            <a:ext cx="18288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Introduced it in various countries, worked on it with various OSS devs from India, Poland, USA, etc</a:t>
            </a:r>
            <a:endParaRPr/>
          </a:p>
        </p:txBody>
      </p:sp>
      <p:pic>
        <p:nvPicPr>
          <p:cNvPr id="142" name="Google Shape;142;p4" title="kannupriya_kalra_speakerHeadshot.jpg"/>
          <p:cNvPicPr preferRelativeResize="0"/>
          <p:nvPr/>
        </p:nvPicPr>
        <p:blipFill rotWithShape="1">
          <a:blip r:embed="rId4">
            <a:alphaModFix/>
          </a:blip>
          <a:srcRect l="17015" t="3690" r="31869" b="27319"/>
          <a:stretch/>
        </p:blipFill>
        <p:spPr>
          <a:xfrm>
            <a:off x="1508750" y="1486275"/>
            <a:ext cx="1371602" cy="1851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4" title="RoryGravesHeadshot.jp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80375" y="1517613"/>
            <a:ext cx="1663425" cy="19939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5"/>
          <p:cNvSpPr txBox="1"/>
          <p:nvPr/>
        </p:nvSpPr>
        <p:spPr>
          <a:xfrm>
            <a:off x="457200" y="457200"/>
            <a:ext cx="8229600" cy="731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LLM4S Story</a:t>
            </a:r>
            <a:endParaRPr lang="en-US" dirty="0"/>
          </a:p>
        </p:txBody>
      </p:sp>
      <p:graphicFrame>
        <p:nvGraphicFramePr>
          <p:cNvPr id="150" name="Google Shape;150;p5"/>
          <p:cNvGraphicFramePr/>
          <p:nvPr>
            <p:extLst>
              <p:ext uri="{D42A27DB-BD31-4B8C-83A1-F6EECF244321}">
                <p14:modId xmlns:p14="http://schemas.microsoft.com/office/powerpoint/2010/main" val="2393733724"/>
              </p:ext>
            </p:extLst>
          </p:nvPr>
        </p:nvGraphicFramePr>
        <p:xfrm>
          <a:off x="457200" y="1371600"/>
          <a:ext cx="8229600" cy="4114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2" name="Google Shape;152;p5" title="llm4s_logo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6000" y="457200"/>
            <a:ext cx="822958" cy="6648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8" name="Rectangle 177">
            <a:extLst>
              <a:ext uri="{FF2B5EF4-FFF2-40B4-BE49-F238E27FC236}">
                <a16:creationId xmlns:a16="http://schemas.microsoft.com/office/drawing/2014/main" id="{B9D7E975-9161-4F2D-AC53-69E1912F6B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" name="Right Triangle 182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432540" y="3335867"/>
            <a:ext cx="246888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2" name="Rectangle 181">
            <a:extLst>
              <a:ext uri="{FF2B5EF4-FFF2-40B4-BE49-F238E27FC236}">
                <a16:creationId xmlns:a16="http://schemas.microsoft.com/office/drawing/2014/main" id="{463E6235-1649-4B47-9862-4026FC473B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50989" y="623275"/>
            <a:ext cx="3009130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Google Shape;158;p6"/>
          <p:cNvSpPr txBox="1"/>
          <p:nvPr/>
        </p:nvSpPr>
        <p:spPr>
          <a:xfrm>
            <a:off x="6039372" y="1056640"/>
            <a:ext cx="2398245" cy="3125746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marL="0" marR="0" lvl="0" inden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900" b="1" i="0" u="none" strike="noStrike" kern="1200" cap="none">
                <a:solidFill>
                  <a:schemeClr val="tx1"/>
                </a:solidFill>
                <a:latin typeface="+mj-lt"/>
                <a:ea typeface="+mj-ea"/>
                <a:cs typeface="+mj-cs"/>
                <a:sym typeface="Calibri"/>
              </a:rPr>
              <a:t>Beyond Games - RAG Architecture</a:t>
            </a:r>
            <a:endParaRPr lang="en-US" sz="39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60" name="Google Shape;160;p6"/>
          <p:cNvSpPr txBox="1"/>
          <p:nvPr/>
        </p:nvSpPr>
        <p:spPr>
          <a:xfrm>
            <a:off x="6039372" y="4301656"/>
            <a:ext cx="2029214" cy="762618"/>
          </a:xfrm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rmAutofit/>
          </a:bodyPr>
          <a:lstStyle/>
          <a:p>
            <a:pPr marR="0" lv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</a:pPr>
            <a:r>
              <a:rPr lang="en-US" sz="1700" b="0" i="1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Calibri"/>
              </a:rPr>
              <a:t>Coming Soon: RAG</a:t>
            </a:r>
            <a:endParaRPr lang="en-US" sz="17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graphicFrame>
        <p:nvGraphicFramePr>
          <p:cNvPr id="159" name="Google Shape;159;p6"/>
          <p:cNvGraphicFramePr/>
          <p:nvPr>
            <p:extLst>
              <p:ext uri="{D42A27DB-BD31-4B8C-83A1-F6EECF244321}">
                <p14:modId xmlns:p14="http://schemas.microsoft.com/office/powerpoint/2010/main" val="2546155750"/>
              </p:ext>
            </p:extLst>
          </p:nvPr>
        </p:nvGraphicFramePr>
        <p:xfrm>
          <a:off x="466256" y="623275"/>
          <a:ext cx="4942153" cy="56078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6" name="Slide Background">
            <a:extLst>
              <a:ext uri="{FF2B5EF4-FFF2-40B4-BE49-F238E27FC236}">
                <a16:creationId xmlns:a16="http://schemas.microsoft.com/office/drawing/2014/main" id="{3ECBE1F1-D69B-4AFA-ABD5-8E41720EF6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7" name="Picture 176">
            <a:extLst>
              <a:ext uri="{FF2B5EF4-FFF2-40B4-BE49-F238E27FC236}">
                <a16:creationId xmlns:a16="http://schemas.microsoft.com/office/drawing/2014/main" id="{9CD79123-F86F-EAB8-C25B-365D6237EB8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3703" r="46803" b="-2"/>
          <a:stretch>
            <a:fillRect/>
          </a:stretch>
        </p:blipFill>
        <p:spPr>
          <a:xfrm>
            <a:off x="20" y="-2"/>
            <a:ext cx="4057627" cy="6858002"/>
          </a:xfrm>
          <a:prstGeom prst="rect">
            <a:avLst/>
          </a:prstGeom>
        </p:spPr>
      </p:pic>
      <p:sp useBgFill="1">
        <p:nvSpPr>
          <p:cNvPr id="175" name="Rectangle 174">
            <a:extLst>
              <a:ext uri="{FF2B5EF4-FFF2-40B4-BE49-F238E27FC236}">
                <a16:creationId xmlns:a16="http://schemas.microsoft.com/office/drawing/2014/main" id="{603A6265-E10C-4B85-9C20-E75FCAF9C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7647" y="-1"/>
            <a:ext cx="5086352" cy="2286000"/>
          </a:xfrm>
          <a:prstGeom prst="rect">
            <a:avLst/>
          </a:prstGeom>
          <a:ln>
            <a:noFill/>
          </a:ln>
          <a:effectLst>
            <a:outerShdw blurRad="355600" dist="152400" sx="95000" sy="95000" algn="t" rotWithShape="0">
              <a:srgbClr val="000000">
                <a:alpha val="2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Google Shape;166;p7"/>
          <p:cNvSpPr txBox="1">
            <a:spLocks noGrp="1"/>
          </p:cNvSpPr>
          <p:nvPr>
            <p:ph type="title"/>
          </p:nvPr>
        </p:nvSpPr>
        <p:spPr>
          <a:xfrm>
            <a:off x="4586487" y="405685"/>
            <a:ext cx="4098726" cy="1559301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lang="en-US" sz="3500" b="1"/>
              <a:t>Code Generation Power</a:t>
            </a:r>
            <a:endParaRPr lang="en-US" sz="3500"/>
          </a:p>
        </p:txBody>
      </p:sp>
      <p:sp>
        <p:nvSpPr>
          <p:cNvPr id="167" name="Google Shape;167;p7"/>
          <p:cNvSpPr txBox="1">
            <a:spLocks noGrp="1"/>
          </p:cNvSpPr>
          <p:nvPr>
            <p:ph type="body" idx="1"/>
          </p:nvPr>
        </p:nvSpPr>
        <p:spPr>
          <a:xfrm>
            <a:off x="4586487" y="2743200"/>
            <a:ext cx="3935505" cy="3496878"/>
          </a:xfrm>
          <a:prstGeom prst="rect">
            <a:avLst/>
          </a:prstGeom>
        </p:spPr>
        <p:txBody>
          <a:bodyPr spcFirstLastPara="1" lIns="91425" tIns="45700" rIns="91425" bIns="45700" anchor="ctr" anchorCtr="0">
            <a:normAutofit/>
          </a:bodyPr>
          <a:lstStyle/>
          <a:p>
            <a:pPr marL="342900" lvl="0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600" b="1"/>
              <a:t>Page Layout: Code editor view with side panel</a:t>
            </a:r>
            <a:endParaRPr lang="en-US" sz="1600"/>
          </a:p>
          <a:p>
            <a:pPr marL="342900" lvl="0" indent="-139700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lang="en-US" sz="1600"/>
          </a:p>
          <a:p>
            <a:pPr marL="342900" lvl="0" indent="-342900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600" b="1"/>
              <a:t>Visual Specification:</a:t>
            </a:r>
            <a:endParaRPr lang="en-US" sz="1600"/>
          </a:p>
          <a:p>
            <a:pPr marL="742950" lvl="1" indent="-285750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</a:pPr>
            <a:r>
              <a:rPr lang="en-US" sz="1600"/>
              <a:t>Main area: Syntax-highlighted Scala code</a:t>
            </a:r>
          </a:p>
          <a:p>
            <a:pPr marL="742950" lvl="1" indent="-285750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</a:pPr>
            <a:r>
              <a:rPr lang="en-US" sz="1600"/>
              <a:t>Side panel: Generation parameters</a:t>
            </a:r>
          </a:p>
          <a:p>
            <a:pPr marL="742950" lvl="1" indent="-285750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</a:pPr>
            <a:r>
              <a:rPr lang="en-US" sz="1600"/>
              <a:t>Bottom: Type safety indicators</a:t>
            </a:r>
          </a:p>
          <a:p>
            <a:pPr marL="742950" lvl="1" indent="-285750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</a:pPr>
            <a:r>
              <a:rPr lang="en-US" sz="1600"/>
              <a:t>Green checkmarks for compilation</a:t>
            </a:r>
          </a:p>
          <a:p>
            <a:pPr marL="342900" lvl="0" indent="-139700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lang="en-US" sz="1600"/>
          </a:p>
          <a:p>
            <a:pPr marL="342900" lvl="0" indent="-342900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600" b="1"/>
              <a:t>Code Generation Example:</a:t>
            </a:r>
            <a:endParaRPr lang="en-US" sz="1600"/>
          </a:p>
          <a:p>
            <a:pPr marL="342900" lvl="0" indent="-342900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US" sz="1600">
                <a:latin typeface="Consolas"/>
                <a:ea typeface="Consolas"/>
                <a:cs typeface="Consolas"/>
                <a:sym typeface="Consolas"/>
              </a:rPr>
              <a:t>???</a:t>
            </a:r>
            <a:endParaRPr lang="en-US" sz="16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3" name="Rectangle 182">
            <a:extLst>
              <a:ext uri="{FF2B5EF4-FFF2-40B4-BE49-F238E27FC236}">
                <a16:creationId xmlns:a16="http://schemas.microsoft.com/office/drawing/2014/main" id="{32AEEBC8-9D30-42EF-95F2-386C2653FB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Google Shape;173;p8"/>
          <p:cNvSpPr txBox="1"/>
          <p:nvPr/>
        </p:nvSpPr>
        <p:spPr>
          <a:xfrm>
            <a:off x="473202" y="502920"/>
            <a:ext cx="2564892" cy="1463040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marR="0" lvl="0" inden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900" b="1" i="0" u="none" strike="noStrike" kern="1200" cap="none">
                <a:solidFill>
                  <a:schemeClr val="tx1"/>
                </a:solidFill>
                <a:latin typeface="+mj-lt"/>
                <a:ea typeface="+mj-ea"/>
                <a:cs typeface="+mj-cs"/>
                <a:sym typeface="Calibri"/>
              </a:rPr>
              <a:t>Image Understandin</a:t>
            </a:r>
            <a:r>
              <a:rPr lang="en-US" sz="2900" b="1" kern="1200">
                <a:solidFill>
                  <a:schemeClr val="tx1"/>
                </a:solidFill>
                <a:latin typeface="+mj-lt"/>
                <a:ea typeface="+mj-ea"/>
                <a:cs typeface="+mj-cs"/>
                <a:sym typeface="Calibri"/>
              </a:rPr>
              <a:t>g</a:t>
            </a:r>
            <a:endParaRPr lang="en-US" sz="29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82" name="sketch line">
            <a:extLst>
              <a:ext uri="{FF2B5EF4-FFF2-40B4-BE49-F238E27FC236}">
                <a16:creationId xmlns:a16="http://schemas.microsoft.com/office/drawing/2014/main" id="{2E92FA66-67D7-4CB4-94D3-E643A9AD4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480309" y="1227582"/>
            <a:ext cx="1554480" cy="13716"/>
          </a:xfrm>
          <a:custGeom>
            <a:avLst/>
            <a:gdLst>
              <a:gd name="connsiteX0" fmla="*/ 0 w 1554480"/>
              <a:gd name="connsiteY0" fmla="*/ 0 h 13716"/>
              <a:gd name="connsiteX1" fmla="*/ 549250 w 1554480"/>
              <a:gd name="connsiteY1" fmla="*/ 0 h 13716"/>
              <a:gd name="connsiteX2" fmla="*/ 1082954 w 1554480"/>
              <a:gd name="connsiteY2" fmla="*/ 0 h 13716"/>
              <a:gd name="connsiteX3" fmla="*/ 1554480 w 1554480"/>
              <a:gd name="connsiteY3" fmla="*/ 0 h 13716"/>
              <a:gd name="connsiteX4" fmla="*/ 1554480 w 1554480"/>
              <a:gd name="connsiteY4" fmla="*/ 13716 h 13716"/>
              <a:gd name="connsiteX5" fmla="*/ 1067410 w 1554480"/>
              <a:gd name="connsiteY5" fmla="*/ 13716 h 13716"/>
              <a:gd name="connsiteX6" fmla="*/ 549250 w 1554480"/>
              <a:gd name="connsiteY6" fmla="*/ 13716 h 13716"/>
              <a:gd name="connsiteX7" fmla="*/ 0 w 1554480"/>
              <a:gd name="connsiteY7" fmla="*/ 13716 h 13716"/>
              <a:gd name="connsiteX8" fmla="*/ 0 w 1554480"/>
              <a:gd name="connsiteY8" fmla="*/ 0 h 1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3716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3820" y="4959"/>
                  <a:pt x="1554594" y="10798"/>
                  <a:pt x="1554480" y="13716"/>
                </a:cubicBezTo>
                <a:cubicBezTo>
                  <a:pt x="1338847" y="1555"/>
                  <a:pt x="1215066" y="33279"/>
                  <a:pt x="1067410" y="13716"/>
                </a:cubicBezTo>
                <a:cubicBezTo>
                  <a:pt x="919754" y="-5847"/>
                  <a:pt x="800465" y="-1492"/>
                  <a:pt x="549250" y="13716"/>
                </a:cubicBezTo>
                <a:cubicBezTo>
                  <a:pt x="298035" y="28924"/>
                  <a:pt x="158868" y="18197"/>
                  <a:pt x="0" y="13716"/>
                </a:cubicBezTo>
                <a:cubicBezTo>
                  <a:pt x="488" y="8630"/>
                  <a:pt x="480" y="6612"/>
                  <a:pt x="0" y="0"/>
                </a:cubicBezTo>
                <a:close/>
              </a:path>
              <a:path w="1554480" h="13716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232" y="4157"/>
                  <a:pt x="1554673" y="7559"/>
                  <a:pt x="1554480" y="13716"/>
                </a:cubicBezTo>
                <a:cubicBezTo>
                  <a:pt x="1336087" y="7600"/>
                  <a:pt x="1310024" y="15187"/>
                  <a:pt x="1067410" y="13716"/>
                </a:cubicBezTo>
                <a:cubicBezTo>
                  <a:pt x="824796" y="12246"/>
                  <a:pt x="787902" y="30075"/>
                  <a:pt x="518160" y="13716"/>
                </a:cubicBezTo>
                <a:cubicBezTo>
                  <a:pt x="248418" y="-2643"/>
                  <a:pt x="133160" y="4633"/>
                  <a:pt x="0" y="13716"/>
                </a:cubicBezTo>
                <a:cubicBezTo>
                  <a:pt x="43" y="9160"/>
                  <a:pt x="-111" y="481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Google Shape;175;p8"/>
          <p:cNvSpPr txBox="1"/>
          <p:nvPr/>
        </p:nvSpPr>
        <p:spPr>
          <a:xfrm>
            <a:off x="3490721" y="502920"/>
            <a:ext cx="5170932" cy="1463040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marR="0" lvl="0" indent="-2286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0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Calibri"/>
              </a:rPr>
              <a:t>Use Cases:</a:t>
            </a:r>
            <a:endParaRPr lang="en-US" sz="13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457200" marR="0" lvl="1" indent="-2286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0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Calibri"/>
              </a:rPr>
              <a:t>• UI Element Detection → Automated Testing</a:t>
            </a:r>
            <a:endParaRPr lang="en-US" sz="13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457200" marR="0" lvl="1" indent="-2286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0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Calibri"/>
              </a:rPr>
              <a:t>• Text Extraction → PDF Processing</a:t>
            </a:r>
            <a:endParaRPr lang="en-US" sz="13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457200" marR="0" lvl="1" indent="-2286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0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Calibri"/>
              </a:rPr>
              <a:t>• Scene Description → Content Moderation</a:t>
            </a:r>
            <a:endParaRPr lang="en-US" sz="13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457200" marR="0" lvl="1" indent="-2286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0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Calibri"/>
              </a:rPr>
              <a:t>• Structure Analysis → Documentation</a:t>
            </a:r>
            <a:endParaRPr lang="en-US" sz="13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graphicFrame>
        <p:nvGraphicFramePr>
          <p:cNvPr id="174" name="Google Shape;174;p8"/>
          <p:cNvGraphicFramePr/>
          <p:nvPr>
            <p:extLst>
              <p:ext uri="{D42A27DB-BD31-4B8C-83A1-F6EECF244321}">
                <p14:modId xmlns:p14="http://schemas.microsoft.com/office/powerpoint/2010/main" val="987287131"/>
              </p:ext>
            </p:extLst>
          </p:nvPr>
        </p:nvGraphicFramePr>
        <p:xfrm>
          <a:off x="473202" y="2290936"/>
          <a:ext cx="8188452" cy="39593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1288</Words>
  <Application>Microsoft Office PowerPoint</Application>
  <PresentationFormat>On-screen Show (4:3)</PresentationFormat>
  <Paragraphs>197</Paragraphs>
  <Slides>21</Slides>
  <Notes>20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Consolas</vt:lpstr>
      <vt:lpstr>Roboto</vt:lpstr>
      <vt:lpstr>Calibri</vt:lpstr>
      <vt:lpstr>Courier New</vt:lpstr>
      <vt:lpstr>Arial</vt:lpstr>
      <vt:lpstr>Office Theme</vt:lpstr>
      <vt:lpstr>PowerPoint Presentation</vt:lpstr>
      <vt:lpstr>Let's Play SZork!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Code Generation Power</vt:lpstr>
      <vt:lpstr>PowerPoint Presentation</vt:lpstr>
      <vt:lpstr>PowerPoint Presentation</vt:lpstr>
      <vt:lpstr>Tool Calling in Action</vt:lpstr>
      <vt:lpstr>PowerPoint Presentation</vt:lpstr>
      <vt:lpstr>PowerPoint Presentation</vt:lpstr>
      <vt:lpstr>Python - Fails at runtime</vt:lpstr>
      <vt:lpstr>PowerPoint Presentation</vt:lpstr>
      <vt:lpstr>PowerPoint Presentation</vt:lpstr>
      <vt:lpstr>PowerPoint Presentation</vt:lpstr>
      <vt:lpstr>PowerPoint Presentation</vt:lpstr>
      <vt:lpstr>Join the Movement : Build the Cool Stuff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rakesh shelar</cp:lastModifiedBy>
  <cp:revision>1</cp:revision>
  <dcterms:created xsi:type="dcterms:W3CDTF">2013-01-27T09:14:16Z</dcterms:created>
  <dcterms:modified xsi:type="dcterms:W3CDTF">2025-08-11T21:07:34Z</dcterms:modified>
</cp:coreProperties>
</file>